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2" r:id="rId1"/>
  </p:sldMasterIdLst>
  <p:notesMasterIdLst>
    <p:notesMasterId r:id="rId27"/>
  </p:notesMasterIdLst>
  <p:handoutMasterIdLst>
    <p:handoutMasterId r:id="rId28"/>
  </p:handoutMasterIdLst>
  <p:sldIdLst>
    <p:sldId id="313" r:id="rId2"/>
    <p:sldId id="284" r:id="rId3"/>
    <p:sldId id="326" r:id="rId4"/>
    <p:sldId id="271" r:id="rId5"/>
    <p:sldId id="285" r:id="rId6"/>
    <p:sldId id="272" r:id="rId7"/>
    <p:sldId id="327" r:id="rId8"/>
    <p:sldId id="273" r:id="rId9"/>
    <p:sldId id="314" r:id="rId10"/>
    <p:sldId id="274" r:id="rId11"/>
    <p:sldId id="286" r:id="rId12"/>
    <p:sldId id="266" r:id="rId13"/>
    <p:sldId id="287" r:id="rId14"/>
    <p:sldId id="267" r:id="rId15"/>
    <p:sldId id="315" r:id="rId16"/>
    <p:sldId id="268" r:id="rId17"/>
    <p:sldId id="288" r:id="rId18"/>
    <p:sldId id="299" r:id="rId19"/>
    <p:sldId id="300" r:id="rId20"/>
    <p:sldId id="301" r:id="rId21"/>
    <p:sldId id="328" r:id="rId22"/>
    <p:sldId id="302" r:id="rId23"/>
    <p:sldId id="303" r:id="rId24"/>
    <p:sldId id="304" r:id="rId25"/>
    <p:sldId id="324" r:id="rId26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CC"/>
    <a:srgbClr val="006C31"/>
    <a:srgbClr val="33CC33"/>
    <a:srgbClr val="00CC66"/>
    <a:srgbClr val="A85F36"/>
    <a:srgbClr val="008A3E"/>
    <a:srgbClr val="7910B4"/>
    <a:srgbClr val="61EB64"/>
    <a:srgbClr val="945430"/>
    <a:srgbClr val="66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7" d="100"/>
          <a:sy n="87" d="100"/>
        </p:scale>
        <p:origin x="822" y="9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282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1FB6EE-ED58-4817-86FD-741910424720}" type="datetimeFigureOut">
              <a:rPr lang="en-US" smtClean="0"/>
              <a:t>5/18/2022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52BDB1-6924-4F7E-B97C-56E168CCF8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93640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A85CCE-924B-4F49-BE84-CFAE5F91F9B6}" type="datetimeFigureOut">
              <a:rPr lang="en-US" smtClean="0"/>
              <a:pPr/>
              <a:t>5/18/2022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AFA948-B42F-4FCC-86C5-098377FD32C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8727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AFA948-B42F-4FCC-86C5-098377FD32C1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3033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AFA948-B42F-4FCC-86C5-098377FD32C1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5146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028700"/>
            <a:ext cx="7851648" cy="13716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2421402"/>
            <a:ext cx="7854696" cy="131445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612B9-0612-43C8-BF93-416A115125E4}" type="datetime1">
              <a:rPr lang="en-US" smtClean="0"/>
              <a:t>5/18/2022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Topic 15/Physics Department / UCSY</a:t>
            </a:r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EF3C6-B130-421E-814F-9C07AF5FF37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3027D-73C5-4C0F-A0E3-927956EF8D1D}" type="datetime1">
              <a:rPr lang="en-US" smtClean="0"/>
              <a:t>5/18/2022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Topic 15/Physics Department / UCSY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EF3C6-B130-421E-814F-9C07AF5FF37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85801"/>
            <a:ext cx="2057400" cy="3908822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85801"/>
            <a:ext cx="6019800" cy="3908822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8F844-E75C-4D82-A0BF-F62227541ABA}" type="datetime1">
              <a:rPr lang="en-US" smtClean="0"/>
              <a:t>5/18/2022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Topic 15/Physics Department / UCSY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EF3C6-B130-421E-814F-9C07AF5FF37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92D82F-1A4C-44C5-A4CF-4F80CE4DB2D5}" type="datetime1">
              <a:rPr lang="en-US" smtClean="0"/>
              <a:t>5/18/2022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Topic 15/Physics Department / UCSY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EF3C6-B130-421E-814F-9C07AF5FF37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987552"/>
            <a:ext cx="7772400" cy="1021842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52" y="2028498"/>
            <a:ext cx="7772400" cy="1132284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FCB4C-DBC7-4BE0-BA89-B5BEA25B3DF6}" type="datetime1">
              <a:rPr lang="en-US" smtClean="0"/>
              <a:t>5/18/2022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Topic 15/Physics Department / UCSY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EF3C6-B130-421E-814F-9C07AF5FF37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28066"/>
            <a:ext cx="8229600" cy="85725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40064"/>
            <a:ext cx="4038600" cy="332613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40064"/>
            <a:ext cx="4038600" cy="332613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51F95-5004-464C-AF75-1A3EB897C378}" type="datetime1">
              <a:rPr lang="en-US" smtClean="0"/>
              <a:t>5/18/2022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Topic 15/Physics Department / UCSY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EF3C6-B130-421E-814F-9C07AF5FF37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28066"/>
            <a:ext cx="8229600" cy="85725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91436"/>
            <a:ext cx="4040188" cy="494514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6" y="1394818"/>
            <a:ext cx="4041775" cy="491132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885950"/>
            <a:ext cx="4040188" cy="288429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885950"/>
            <a:ext cx="4041775" cy="288429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98813F-865D-4763-A0A2-2FDAA279ED14}" type="datetime1">
              <a:rPr lang="en-US" smtClean="0"/>
              <a:t>5/18/2022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Topic 15/Physics Department / UCSY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EF3C6-B130-421E-814F-9C07AF5FF37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28066"/>
            <a:ext cx="8305800" cy="85725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DDD6E4-D804-4853-90A8-F966A0BD22E9}" type="datetime1">
              <a:rPr lang="en-US" smtClean="0"/>
              <a:t>5/18/2022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Topic 15/Physics Department / UCSY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EF3C6-B130-421E-814F-9C07AF5FF37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59B985-5E05-4B53-8864-91489F2FDBCD}" type="datetime1">
              <a:rPr lang="en-US" smtClean="0"/>
              <a:t>5/18/2022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Topic 15/Physics Department / UCSY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EF3C6-B130-421E-814F-9C07AF5FF37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85764"/>
            <a:ext cx="2743200" cy="871538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257300"/>
            <a:ext cx="2743200" cy="3429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1257300"/>
            <a:ext cx="5111750" cy="3429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A94CEB-D03B-40B3-8CC6-62896A100A8A}" type="datetime1">
              <a:rPr lang="en-US" smtClean="0"/>
              <a:t>5/18/2022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Topic 15/Physics Department / UCSY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EF3C6-B130-421E-814F-9C07AF5FF37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3165753" y="831058"/>
            <a:ext cx="5257800" cy="30861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8004134" y="4019827"/>
            <a:ext cx="155448" cy="116586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882747"/>
            <a:ext cx="2212848" cy="1186966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121589"/>
            <a:ext cx="2209800" cy="163449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52D990-5513-4A62-80CA-3F5D170729F4}" type="datetime1">
              <a:rPr lang="en-US" smtClean="0"/>
              <a:t>5/18/2022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Topic 15/Physics Department / UCSY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4767263"/>
            <a:ext cx="609600" cy="273844"/>
          </a:xfrm>
        </p:spPr>
        <p:txBody>
          <a:bodyPr/>
          <a:lstStyle/>
          <a:p>
            <a:fld id="{707EF3C6-B130-421E-814F-9C07AF5FF37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485793" y="899638"/>
            <a:ext cx="4617720" cy="294894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9525" y="4362450"/>
            <a:ext cx="9163050" cy="7810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4381500" y="4664869"/>
            <a:ext cx="4762500" cy="47863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9525" y="-5358"/>
            <a:ext cx="9163050" cy="7810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381500" y="-5358"/>
            <a:ext cx="4762500" cy="47863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528066"/>
            <a:ext cx="8229600" cy="85725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451610"/>
            <a:ext cx="8229600" cy="329184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E9876D37-CA90-4E17-9678-A989EC881934}" type="datetime1">
              <a:rPr lang="en-US" smtClean="0"/>
              <a:t>5/18/2022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667000" y="4767263"/>
            <a:ext cx="3352800" cy="273844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r>
              <a:rPr lang="en-US" smtClean="0"/>
              <a:t>Topic 15/Physics Department / UCSY</a:t>
            </a:r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7924800" y="4767263"/>
            <a:ext cx="762000" cy="273844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707EF3C6-B130-421E-814F-9C07AF5FF370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-19017" y="151806"/>
            <a:ext cx="9180548" cy="486918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hf hdr="0"/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10.png"/><Relationship Id="rId1" Type="http://schemas.openxmlformats.org/officeDocument/2006/relationships/slideLayout" Target="../slideLayouts/slideLayout7.xml"/><Relationship Id="rId4" Type="http://schemas.microsoft.com/office/2007/relationships/hdphoto" Target="../media/hdphoto5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7" Type="http://schemas.openxmlformats.org/officeDocument/2006/relationships/image" Target="../media/image20.png"/><Relationship Id="rId1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11" Type="http://schemas.openxmlformats.org/officeDocument/2006/relationships/image" Target="../media/image23.png"/><Relationship Id="rId10" Type="http://schemas.openxmlformats.org/officeDocument/2006/relationships/image" Target="../media/image22.png"/><Relationship Id="rId9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microsoft.com/office/2007/relationships/hdphoto" Target="../media/hdphoto6.wdp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microsoft.com/office/2007/relationships/hdphoto" Target="../media/hdphoto7.wdp"/><Relationship Id="rId7" Type="http://schemas.openxmlformats.org/officeDocument/2006/relationships/image" Target="../media/image44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microsoft.com/office/2007/relationships/hdphoto" Target="../media/hdphoto8.wdp"/><Relationship Id="rId10" Type="http://schemas.openxmlformats.org/officeDocument/2006/relationships/image" Target="../media/image47.png"/><Relationship Id="rId4" Type="http://schemas.openxmlformats.org/officeDocument/2006/relationships/image" Target="../media/image42.png"/><Relationship Id="rId9" Type="http://schemas.openxmlformats.org/officeDocument/2006/relationships/image" Target="../media/image4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0.png"/><Relationship Id="rId3" Type="http://schemas.openxmlformats.org/officeDocument/2006/relationships/image" Target="../media/image64.png"/><Relationship Id="rId7" Type="http://schemas.openxmlformats.org/officeDocument/2006/relationships/image" Target="../media/image96.png"/><Relationship Id="rId2" Type="http://schemas.openxmlformats.org/officeDocument/2006/relationships/image" Target="../media/image600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2.wdp"/><Relationship Id="rId5" Type="http://schemas.openxmlformats.org/officeDocument/2006/relationships/image" Target="../media/image65.png"/><Relationship Id="rId10" Type="http://schemas.openxmlformats.org/officeDocument/2006/relationships/image" Target="../media/image650.png"/><Relationship Id="rId4" Type="http://schemas.microsoft.com/office/2007/relationships/hdphoto" Target="../media/hdphoto11.wdp"/><Relationship Id="rId9" Type="http://schemas.openxmlformats.org/officeDocument/2006/relationships/image" Target="../media/image640.png"/></Relationships>
</file>

<file path=ppt/slides/_rels/slide2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9.png"/><Relationship Id="rId1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11" Type="http://schemas.openxmlformats.org/officeDocument/2006/relationships/image" Target="../media/image67.png"/><Relationship Id="rId10" Type="http://schemas.openxmlformats.org/officeDocument/2006/relationships/image" Target="../media/image66.png"/><Relationship Id="rId9" Type="http://schemas.openxmlformats.org/officeDocument/2006/relationships/image" Target="../media/image10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microsoft.com/office/2007/relationships/hdphoto" Target="../media/hdphoto2.wd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microsoft.com/office/2007/relationships/hdphoto" Target="../media/hdphoto4.wdp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828800" y="2259509"/>
            <a:ext cx="73762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0094C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Electric Forces and </a:t>
            </a:r>
            <a:r>
              <a:rPr lang="en-US" sz="3600" b="1" dirty="0" smtClean="0">
                <a:solidFill>
                  <a:srgbClr val="0094C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Fields</a:t>
            </a:r>
            <a:endParaRPr lang="en-US" sz="3600" dirty="0">
              <a:solidFill>
                <a:srgbClr val="0094C8"/>
              </a:solidFill>
            </a:endParaRP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25013-1D4A-4581-90DA-2D1A2DC96ADE}" type="datetime1">
              <a:rPr lang="en-US" smtClean="0"/>
              <a:t>5/18/2022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Topic 15/Physics Department / UCSY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EF3C6-B130-421E-814F-9C07AF5FF370}" type="slidenum">
              <a:rPr lang="en-US" smtClean="0"/>
              <a:pPr/>
              <a:t>1</a:t>
            </a:fld>
            <a:endParaRPr lang="en-US"/>
          </a:p>
        </p:txBody>
      </p:sp>
      <p:pic>
        <p:nvPicPr>
          <p:cNvPr id="12" name="Picture 11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39" t="11623" r="84901" b="76160"/>
          <a:stretch/>
        </p:blipFill>
        <p:spPr bwMode="auto">
          <a:xfrm>
            <a:off x="0" y="0"/>
            <a:ext cx="1143000" cy="129540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14" name="Group 6"/>
          <p:cNvGrpSpPr/>
          <p:nvPr/>
        </p:nvGrpSpPr>
        <p:grpSpPr>
          <a:xfrm>
            <a:off x="2449250" y="1123950"/>
            <a:ext cx="3494350" cy="798493"/>
            <a:chOff x="1676399" y="4040742"/>
            <a:chExt cx="3519408" cy="1064659"/>
          </a:xfrm>
          <a:noFill/>
        </p:grpSpPr>
        <p:sp>
          <p:nvSpPr>
            <p:cNvPr id="15" name="Oval 14"/>
            <p:cNvSpPr/>
            <p:nvPr/>
          </p:nvSpPr>
          <p:spPr>
            <a:xfrm>
              <a:off x="1676399" y="4040742"/>
              <a:ext cx="3519408" cy="1064659"/>
            </a:xfrm>
            <a:prstGeom prst="ellipse">
              <a:avLst/>
            </a:prstGeom>
            <a:ln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596264" y="4142347"/>
              <a:ext cx="2446050" cy="779701"/>
            </a:xfrm>
            <a:prstGeom prst="rect">
              <a:avLst/>
            </a:prstGeom>
            <a:grp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200" b="1" dirty="0" smtClean="0">
                  <a:solidFill>
                    <a:srgbClr val="FFFF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Topic 15</a:t>
              </a:r>
              <a:endParaRPr lang="en-US" sz="32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2862925" y="3100685"/>
            <a:ext cx="2667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(Part – 1)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7937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368490" y="205085"/>
            <a:ext cx="8546910" cy="3128665"/>
            <a:chOff x="216090" y="12720"/>
            <a:chExt cx="8546910" cy="4171551"/>
          </a:xfrm>
        </p:grpSpPr>
        <p:sp>
          <p:nvSpPr>
            <p:cNvPr id="2" name="Rectangle 1"/>
            <p:cNvSpPr/>
            <p:nvPr/>
          </p:nvSpPr>
          <p:spPr>
            <a:xfrm>
              <a:off x="228600" y="12720"/>
              <a:ext cx="2885534" cy="61555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u="sng" dirty="0">
                  <a:solidFill>
                    <a:srgbClr val="00B05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15.2 Coulomb’s Law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Rectangle 2"/>
                <p:cNvSpPr/>
                <p:nvPr/>
              </p:nvSpPr>
              <p:spPr>
                <a:xfrm>
                  <a:off x="216090" y="614065"/>
                  <a:ext cx="8546910" cy="3570206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20000"/>
                    </a:lnSpc>
                  </a:pPr>
                  <a:r>
                    <a:rPr lang="en-US" sz="2000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An </a:t>
                  </a:r>
                  <a:r>
                    <a:rPr lang="en-US" sz="2000" b="1" u="sng" dirty="0">
                      <a:solidFill>
                        <a:schemeClr val="accent4">
                          <a:lumMod val="50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electric force</a:t>
                  </a:r>
                  <a:r>
                    <a:rPr lang="en-US" sz="2000" b="1" dirty="0">
                      <a:solidFill>
                        <a:schemeClr val="accent4">
                          <a:lumMod val="50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2000" b="1" dirty="0" smtClean="0">
                      <a:solidFill>
                        <a:schemeClr val="accent4">
                          <a:lumMod val="50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2000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has </a:t>
                  </a:r>
                  <a:r>
                    <a:rPr lang="en-US" sz="2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the following properties:</a:t>
                  </a:r>
                </a:p>
                <a:p>
                  <a:pPr>
                    <a:lnSpc>
                      <a:spcPct val="120000"/>
                    </a:lnSpc>
                  </a:pPr>
                  <a:r>
                    <a:rPr lang="en-US" sz="2000" b="1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1. </a:t>
                  </a:r>
                  <a:r>
                    <a:rPr lang="en-US" sz="2000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It </a:t>
                  </a:r>
                  <a:r>
                    <a:rPr lang="en-US" sz="2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is directed along </a:t>
                  </a:r>
                  <a:r>
                    <a:rPr lang="en-US" sz="2000" dirty="0">
                      <a:solidFill>
                        <a:srgbClr val="0070C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a line joining the two particles</a:t>
                  </a:r>
                  <a:r>
                    <a:rPr lang="en-US" sz="2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and </a:t>
                  </a:r>
                  <a:r>
                    <a:rPr lang="en-US" sz="2000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is inversely </a:t>
                  </a:r>
                  <a:r>
                    <a:rPr lang="en-US" sz="2000" dirty="0" smtClean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proportional</a:t>
                  </a:r>
                  <a:r>
                    <a:rPr lang="en-US" sz="2000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 </a:t>
                  </a:r>
                </a:p>
                <a:p>
                  <a:pPr>
                    <a:lnSpc>
                      <a:spcPct val="120000"/>
                    </a:lnSpc>
                  </a:pPr>
                  <a:r>
                    <a:rPr lang="en-US" sz="2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2000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  to </a:t>
                  </a:r>
                  <a:r>
                    <a:rPr lang="en-US" sz="2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the </a:t>
                  </a:r>
                  <a:r>
                    <a:rPr lang="en-US" sz="2000" b="1" dirty="0" smtClean="0">
                      <a:solidFill>
                        <a:srgbClr val="FF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square</a:t>
                  </a:r>
                  <a:r>
                    <a:rPr lang="en-US" sz="2000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2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of </a:t>
                  </a:r>
                  <a:r>
                    <a:rPr lang="en-US" sz="2000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the separation </a:t>
                  </a:r>
                  <a:r>
                    <a:rPr lang="en-US" sz="2000" b="1" dirty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distance </a:t>
                  </a:r>
                  <a:r>
                    <a:rPr lang="en-US" sz="2000" b="1" dirty="0" smtClean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2000" b="1" dirty="0" smtClean="0">
                      <a:solidFill>
                        <a:srgbClr val="FF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r</a:t>
                  </a:r>
                  <a:r>
                    <a:rPr lang="en-US" sz="2000" b="1" dirty="0" smtClean="0">
                      <a:solidFill>
                        <a:schemeClr val="accent1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2000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, </a:t>
                  </a:r>
                  <a:r>
                    <a:rPr lang="en-US" sz="2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between them.</a:t>
                  </a:r>
                </a:p>
                <a:p>
                  <a:pPr>
                    <a:lnSpc>
                      <a:spcPct val="120000"/>
                    </a:lnSpc>
                  </a:pPr>
                  <a:r>
                    <a:rPr lang="en-US" sz="20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2. </a:t>
                  </a:r>
                  <a:r>
                    <a:rPr lang="en-US" sz="2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It is proportional to the </a:t>
                  </a:r>
                  <a:r>
                    <a:rPr lang="en-US" sz="2000" dirty="0">
                      <a:solidFill>
                        <a:srgbClr val="FF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product</a:t>
                  </a:r>
                  <a:r>
                    <a:rPr lang="en-US" sz="2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of the magnitudes of the </a:t>
                  </a:r>
                  <a:r>
                    <a:rPr lang="en-US" sz="2000" dirty="0" smtClean="0">
                      <a:solidFill>
                        <a:srgbClr val="FF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charges, </a:t>
                  </a:r>
                  <a14:m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2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  <a:cs typeface="Times New Roman" panose="020206030504050203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a14:m>
                  <a:r>
                    <a:rPr lang="en-US" sz="2000" dirty="0" smtClean="0">
                      <a:solidFill>
                        <a:srgbClr val="FF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and </a:t>
                  </a:r>
                  <a14:m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2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  <a:cs typeface="Times New Roman" panose="020206030504050203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a14:m>
                  <a:r>
                    <a:rPr lang="en-US" sz="2000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</a:p>
                <a:p>
                  <a:pPr>
                    <a:lnSpc>
                      <a:spcPct val="120000"/>
                    </a:lnSpc>
                  </a:pPr>
                  <a:r>
                    <a:rPr lang="en-US" sz="2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2000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  of </a:t>
                  </a:r>
                  <a:r>
                    <a:rPr lang="en-US" sz="2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the </a:t>
                  </a:r>
                  <a:r>
                    <a:rPr lang="en-US" sz="2000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two particles</a:t>
                  </a:r>
                  <a:r>
                    <a:rPr lang="en-US" sz="2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.</a:t>
                  </a:r>
                </a:p>
                <a:p>
                  <a:pPr>
                    <a:lnSpc>
                      <a:spcPct val="120000"/>
                    </a:lnSpc>
                  </a:pPr>
                  <a:r>
                    <a:rPr lang="en-US" sz="20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3. </a:t>
                  </a:r>
                  <a:r>
                    <a:rPr lang="en-US" sz="2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It is </a:t>
                  </a:r>
                  <a:r>
                    <a:rPr lang="en-US" sz="2000" b="1" dirty="0">
                      <a:solidFill>
                        <a:srgbClr val="00B05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attractive</a:t>
                  </a:r>
                  <a:r>
                    <a:rPr lang="en-US" sz="2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if the charges are of </a:t>
                  </a:r>
                  <a:r>
                    <a:rPr lang="en-US" sz="2000" b="1" dirty="0">
                      <a:solidFill>
                        <a:srgbClr val="00B05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opposite sign </a:t>
                  </a:r>
                  <a:r>
                    <a:rPr lang="en-US" sz="2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and </a:t>
                  </a:r>
                  <a:r>
                    <a:rPr lang="en-US" sz="2000" b="1" dirty="0">
                      <a:solidFill>
                        <a:srgbClr val="00206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repulsive</a:t>
                  </a:r>
                  <a:r>
                    <a:rPr lang="en-US" sz="2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if the </a:t>
                  </a:r>
                  <a:r>
                    <a:rPr lang="en-US" sz="2000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charges </a:t>
                  </a:r>
                </a:p>
                <a:p>
                  <a:pPr>
                    <a:lnSpc>
                      <a:spcPct val="120000"/>
                    </a:lnSpc>
                  </a:pPr>
                  <a:r>
                    <a:rPr lang="en-US" sz="2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2000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  have the </a:t>
                  </a:r>
                  <a:r>
                    <a:rPr lang="en-US" sz="2000" b="1" dirty="0" smtClean="0">
                      <a:solidFill>
                        <a:srgbClr val="00206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same </a:t>
                  </a:r>
                  <a:r>
                    <a:rPr lang="en-US" sz="2000" b="1" dirty="0">
                      <a:solidFill>
                        <a:srgbClr val="00206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sign</a:t>
                  </a:r>
                  <a:r>
                    <a:rPr lang="en-US" sz="2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.</a:t>
                  </a:r>
                </a:p>
              </p:txBody>
            </p:sp>
          </mc:Choice>
          <mc:Fallback xmlns="">
            <p:sp>
              <p:nvSpPr>
                <p:cNvPr id="3" name="Rectangle 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6090" y="614065"/>
                  <a:ext cx="8546910" cy="3570206"/>
                </a:xfrm>
                <a:prstGeom prst="rect">
                  <a:avLst/>
                </a:prstGeom>
                <a:blipFill rotWithShape="1">
                  <a:blip r:embed="rId2"/>
                  <a:stretch>
                    <a:fillRect l="-713" b="-205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4726" y="2855284"/>
            <a:ext cx="5112074" cy="21722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044965-7FC1-44CC-9C80-E8B42B6B9DA8}" type="datetime1">
              <a:rPr lang="en-US" smtClean="0"/>
              <a:t>5/18/2022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Topic 15/Physics Department / UCSY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EF3C6-B130-421E-814F-9C07AF5FF370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381000" y="3486150"/>
            <a:ext cx="3342734" cy="138499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algn="just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15.6 </a:t>
            </a:r>
            <a:endParaRPr lang="en-US" sz="1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Two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point 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charges separated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 distance 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exert a 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force on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each other given 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by Coulomb’s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law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The force on </a:t>
            </a:r>
            <a:r>
              <a:rPr lang="en-US" sz="1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en-US" sz="14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equal 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 magnitude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opposite in 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direction to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force on </a:t>
            </a:r>
            <a:r>
              <a:rPr lang="en-US" sz="1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en-US" sz="14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0012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444690" y="590550"/>
            <a:ext cx="8242110" cy="3124200"/>
            <a:chOff x="292290" y="3162725"/>
            <a:chExt cx="8242110" cy="416560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Rectangle 3"/>
                <p:cNvSpPr/>
                <p:nvPr/>
              </p:nvSpPr>
              <p:spPr>
                <a:xfrm>
                  <a:off x="292290" y="3162725"/>
                  <a:ext cx="8242110" cy="943848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sz="2000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The magnitude of the electric for</a:t>
                  </a:r>
                  <a:r>
                    <a:rPr lang="en-US" sz="2000" dirty="0" smtClean="0">
                      <a:solidFill>
                        <a:schemeClr val="accent1">
                          <a:lumMod val="50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ce  </a:t>
                  </a:r>
                  <a:r>
                    <a:rPr lang="en-US" sz="2000" b="1" dirty="0" smtClean="0">
                      <a:solidFill>
                        <a:srgbClr val="C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F</a:t>
                  </a:r>
                  <a:r>
                    <a:rPr lang="en-US" sz="2000" i="1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  </a:t>
                  </a:r>
                  <a:r>
                    <a:rPr lang="en-US" sz="2000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between charges 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solidFill>
                                <a:srgbClr val="00B050"/>
                              </a:solidFill>
                              <a:latin typeface="Cambria Math"/>
                              <a:cs typeface="Times New Roman" panose="02020603050405020304" pitchFamily="18" charset="0"/>
                            </a:rPr>
                            <m:t>𝐪</m:t>
                          </m:r>
                        </m:e>
                        <m:sub>
                          <m:r>
                            <a:rPr lang="en-US" sz="2000" b="1" i="0" smtClean="0">
                              <a:solidFill>
                                <a:srgbClr val="00B050"/>
                              </a:solidFill>
                              <a:latin typeface="Cambria Math"/>
                              <a:cs typeface="Times New Roman" panose="020206030504050203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2000" b="0" i="1" smtClean="0">
                          <a:latin typeface="Cambria Math"/>
                          <a:cs typeface="Times New Roman" panose="02020603050405020304" pitchFamily="18" charset="0"/>
                        </a:rPr>
                        <m:t>  </m:t>
                      </m:r>
                    </m:oMath>
                  </a14:m>
                  <a:r>
                    <a:rPr lang="en-US" sz="2000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and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solidFill>
                                <a:srgbClr val="00B050"/>
                              </a:solidFill>
                              <a:latin typeface="Cambria Math"/>
                              <a:cs typeface="Times New Roman" panose="02020603050405020304" pitchFamily="18" charset="0"/>
                            </a:rPr>
                            <m:t>𝐪</m:t>
                          </m:r>
                        </m:e>
                        <m:sub>
                          <m:r>
                            <a:rPr lang="en-US" sz="2000" b="1" i="0" smtClean="0">
                              <a:solidFill>
                                <a:srgbClr val="00B050"/>
                              </a:solidFill>
                              <a:latin typeface="Cambria Math"/>
                              <a:cs typeface="Times New Roman" panose="02020603050405020304" pitchFamily="18" charset="0"/>
                            </a:rPr>
                            <m:t>𝟐</m:t>
                          </m:r>
                        </m:sub>
                      </m:sSub>
                    </m:oMath>
                  </a14:m>
                  <a:r>
                    <a:rPr lang="en-US" sz="2000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separated by a </a:t>
                  </a:r>
                  <a:r>
                    <a:rPr lang="en-US" sz="2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distance </a:t>
                  </a:r>
                  <a:r>
                    <a:rPr lang="en-US" sz="2000" b="1" dirty="0">
                      <a:solidFill>
                        <a:srgbClr val="FF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r</a:t>
                  </a:r>
                  <a:r>
                    <a:rPr lang="en-US" sz="2000" i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2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is given </a:t>
                  </a:r>
                  <a:r>
                    <a:rPr lang="en-US" sz="2000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by,</a:t>
                  </a:r>
                  <a:endPara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4" name="Rectangle 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2290" y="3162725"/>
                  <a:ext cx="8242110" cy="943848"/>
                </a:xfrm>
                <a:prstGeom prst="rect">
                  <a:avLst/>
                </a:prstGeom>
                <a:blipFill rotWithShape="1">
                  <a:blip r:embed="rId2"/>
                  <a:stretch>
                    <a:fillRect l="-814" t="-4310" r="-296" b="-1465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/>
                <p:cNvSpPr txBox="1"/>
                <p:nvPr/>
              </p:nvSpPr>
              <p:spPr>
                <a:xfrm>
                  <a:off x="1981200" y="4788325"/>
                  <a:ext cx="2127345" cy="913840"/>
                </a:xfrm>
                <a:prstGeom prst="rect">
                  <a:avLst/>
                </a:prstGeom>
                <a:solidFill>
                  <a:srgbClr val="FFFF00"/>
                </a:solidFill>
                <a:ln w="25400">
                  <a:solidFill>
                    <a:schemeClr val="accent5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1" i="0" smtClean="0">
                            <a:latin typeface="Cambria Math"/>
                          </a:rPr>
                          <m:t>𝐅</m:t>
                        </m:r>
                        <m:r>
                          <a:rPr lang="en-US" sz="2000" b="1" i="0" smtClean="0">
                            <a:latin typeface="Cambria Math"/>
                          </a:rPr>
                          <m:t>=</m:t>
                        </m:r>
                        <m:sSub>
                          <m:sSubPr>
                            <m:ctrlP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0" smtClean="0">
                                <a:latin typeface="Cambria Math"/>
                              </a:rPr>
                              <m:t>𝐤</m:t>
                            </m:r>
                          </m:e>
                          <m:sub>
                            <m:r>
                              <a:rPr lang="en-US" sz="2000" b="1" i="0" smtClean="0">
                                <a:latin typeface="Cambria Math"/>
                              </a:rPr>
                              <m:t>𝐞</m:t>
                            </m:r>
                          </m:sub>
                        </m:sSub>
                        <m:f>
                          <m:fPr>
                            <m:ctrlP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0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 i="0" smtClean="0">
                                        <a:latin typeface="Cambria Math"/>
                                      </a:rPr>
                                      <m:t>𝐪</m:t>
                                    </m:r>
                                  </m:e>
                                  <m:sub>
                                    <m:r>
                                      <a:rPr lang="en-US" sz="2000" b="1" i="0" smtClean="0">
                                        <a:latin typeface="Cambria Math"/>
                                      </a:rPr>
                                      <m:t>𝟏</m:t>
                                    </m:r>
                                  </m:sub>
                                </m:sSub>
                              </m:e>
                            </m:d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0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 i="0" smtClean="0">
                                        <a:latin typeface="Cambria Math"/>
                                      </a:rPr>
                                      <m:t>𝐪</m:t>
                                    </m:r>
                                  </m:e>
                                  <m:sub>
                                    <m:r>
                                      <a:rPr lang="en-US" sz="2000" b="1" i="0" smtClean="0">
                                        <a:latin typeface="Cambria Math"/>
                                      </a:rPr>
                                      <m:t>𝟐</m:t>
                                    </m:r>
                                  </m:sub>
                                </m:sSub>
                              </m:e>
                            </m:d>
                          </m:num>
                          <m:den>
                            <m:sSup>
                              <m:sSupPr>
                                <m:ctrlPr>
                                  <a:rPr lang="en-US" sz="20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1" i="0" smtClean="0">
                                    <a:latin typeface="Cambria Math"/>
                                  </a:rPr>
                                  <m:t>𝐫</m:t>
                                </m:r>
                              </m:e>
                              <m:sup>
                                <m:r>
                                  <a:rPr lang="en-US" sz="2000" b="1" i="0" smtClean="0">
                                    <a:latin typeface="Cambria Math"/>
                                  </a:rPr>
                                  <m:t>𝟐</m:t>
                                </m:r>
                              </m:sup>
                            </m:sSup>
                          </m:den>
                        </m:f>
                      </m:oMath>
                    </m:oMathPara>
                  </a14:m>
                  <a:endParaRPr lang="en-US" sz="2000" b="1" dirty="0"/>
                </a:p>
              </p:txBody>
            </p:sp>
          </mc:Choice>
          <mc:Fallback xmlns="">
            <p:sp>
              <p:nvSpPr>
                <p:cNvPr id="5" name="TextBox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81200" y="4788325"/>
                  <a:ext cx="2127345" cy="913840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/>
                  </a:stretch>
                </a:blipFill>
                <a:ln w="25400">
                  <a:solidFill>
                    <a:schemeClr val="accent5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6" name="Group 5"/>
            <p:cNvGrpSpPr/>
            <p:nvPr/>
          </p:nvGrpSpPr>
          <p:grpSpPr>
            <a:xfrm>
              <a:off x="457200" y="6205894"/>
              <a:ext cx="6705600" cy="1122431"/>
              <a:chOff x="457200" y="6205894"/>
              <a:chExt cx="6705600" cy="112243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Rectangle 6"/>
                  <p:cNvSpPr/>
                  <p:nvPr/>
                </p:nvSpPr>
                <p:spPr>
                  <a:xfrm>
                    <a:off x="480467" y="6205894"/>
                    <a:ext cx="5271187" cy="53348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2000" b="0" i="0" smtClean="0">
                            <a:solidFill>
                              <a:prstClr val="black"/>
                            </a:solidFill>
                            <a:latin typeface="Cambria Math"/>
                          </a:rPr>
                          <m:t>Coulomb</m:t>
                        </m:r>
                        <m:r>
                          <a:rPr lang="en-US" sz="2000" b="0" i="0" smtClean="0">
                            <a:solidFill>
                              <a:prstClr val="black"/>
                            </a:solidFill>
                            <a:latin typeface="Cambria Math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000" b="0" i="0" smtClean="0">
                            <a:solidFill>
                              <a:prstClr val="black"/>
                            </a:solidFill>
                            <a:latin typeface="Cambria Math"/>
                          </a:rPr>
                          <m:t>constant</m:t>
                        </m:r>
                        <m:r>
                          <a:rPr lang="en-US" sz="2000" b="0" i="0" smtClean="0">
                            <a:solidFill>
                              <a:prstClr val="black"/>
                            </a:solidFill>
                            <a:latin typeface="Cambria Math"/>
                          </a:rPr>
                          <m:t>, </m:t>
                        </m:r>
                        <m:sSub>
                          <m:sSubPr>
                            <m:ctrlPr>
                              <a:rPr lang="en-US" sz="20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0" smtClean="0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k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e</m:t>
                            </m:r>
                          </m:sub>
                        </m:sSub>
                        <m:r>
                          <a:rPr lang="en-US" sz="2000" b="0" i="0" smtClean="0">
                            <a:solidFill>
                              <a:prstClr val="black"/>
                            </a:solidFill>
                            <a:latin typeface="Cambria Math"/>
                          </a:rPr>
                          <m:t>=8.9876</m:t>
                        </m:r>
                        <m:r>
                          <a:rPr lang="en-US" sz="2000" b="0" i="0" smtClean="0">
                            <a:solidFill>
                              <a:prstClr val="black"/>
                            </a:solidFill>
                            <a:latin typeface="Cambria Math"/>
                            <a:ea typeface="Cambria Math"/>
                          </a:rPr>
                          <m:t>×</m:t>
                        </m:r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pPr>
                          <m:e>
                            <m:r>
                              <a:rPr lang="en-US" sz="2000" b="0" i="0" smtClean="0">
                                <a:solidFill>
                                  <a:prstClr val="black"/>
                                </a:solidFill>
                                <a:latin typeface="Cambria Math"/>
                                <a:ea typeface="Cambria Math"/>
                              </a:rPr>
                              <m:t>10</m:t>
                            </m:r>
                          </m:e>
                          <m:sup>
                            <m:r>
                              <a:rPr lang="en-US" sz="2000" b="0" i="0" smtClean="0">
                                <a:solidFill>
                                  <a:prstClr val="black"/>
                                </a:solidFill>
                                <a:latin typeface="Cambria Math"/>
                                <a:ea typeface="Cambria Math"/>
                              </a:rPr>
                              <m:t>9</m:t>
                            </m:r>
                          </m:sup>
                        </m:sSup>
                        <m:r>
                          <m:rPr>
                            <m:sty m:val="p"/>
                          </m:rPr>
                          <a:rPr lang="en-US" sz="2000" b="0" i="0" smtClean="0">
                            <a:solidFill>
                              <a:prstClr val="black"/>
                            </a:solidFill>
                            <a:latin typeface="Cambria Math"/>
                            <a:ea typeface="Cambria Math"/>
                          </a:rPr>
                          <m:t>N</m:t>
                        </m:r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solidFill>
                                  <a:prstClr val="black"/>
                                </a:solidFill>
                                <a:latin typeface="Cambria Math"/>
                                <a:ea typeface="Cambria Math"/>
                              </a:rPr>
                              <m:t>m</m:t>
                            </m:r>
                          </m:e>
                          <m:sup>
                            <m:r>
                              <a:rPr lang="en-US" sz="2000" b="0" i="0" smtClean="0">
                                <a:solidFill>
                                  <a:prstClr val="black"/>
                                </a:solidFill>
                                <a:latin typeface="Cambria Math"/>
                                <a:ea typeface="Cambria Math"/>
                              </a:rPr>
                              <m:t>2</m:t>
                            </m:r>
                          </m:sup>
                        </m:sSup>
                        <m:r>
                          <a:rPr lang="en-US" sz="2000" b="0" i="0" smtClean="0">
                            <a:solidFill>
                              <a:prstClr val="black"/>
                            </a:solidFill>
                            <a:latin typeface="Cambria Math"/>
                            <a:ea typeface="Cambria Math"/>
                          </a:rPr>
                          <m:t>/</m:t>
                        </m:r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solidFill>
                                  <a:prstClr val="black"/>
                                </a:solidFill>
                                <a:latin typeface="Cambria Math"/>
                                <a:ea typeface="Cambria Math"/>
                              </a:rPr>
                              <m:t>C</m:t>
                            </m:r>
                          </m:e>
                          <m:sup>
                            <m:r>
                              <a:rPr lang="en-US" sz="2000" b="0" i="0" smtClean="0">
                                <a:solidFill>
                                  <a:prstClr val="black"/>
                                </a:solidFill>
                                <a:latin typeface="Cambria Math"/>
                                <a:ea typeface="Cambria Math"/>
                              </a:rPr>
                              <m:t>2</m:t>
                            </m:r>
                          </m:sup>
                        </m:sSup>
                      </m:oMath>
                    </a14:m>
                    <a:r>
                      <a:rPr lang="en-US" sz="2000" dirty="0" smtClean="0"/>
                      <a:t> </a:t>
                    </a:r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7" name="Rectangle 6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0467" y="6205894"/>
                    <a:ext cx="5271187" cy="533480"/>
                  </a:xfrm>
                  <a:prstGeom prst="rect">
                    <a:avLst/>
                  </a:prstGeom>
                  <a:blipFill rotWithShape="1">
                    <a:blip r:embed="rId4"/>
                    <a:stretch>
                      <a:fillRect b="-1363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8" name="TextBox 7"/>
              <p:cNvSpPr txBox="1"/>
              <p:nvPr/>
            </p:nvSpPr>
            <p:spPr>
              <a:xfrm>
                <a:off x="457200" y="6794845"/>
                <a:ext cx="6705600" cy="5334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SI unit of electric force is Newton (N).</a:t>
                </a:r>
                <a:endPara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DD137-95AE-4213-A6A6-D145EA78795F}" type="datetime1">
              <a:rPr lang="en-US" smtClean="0"/>
              <a:t>5/18/2022</a:t>
            </a:fld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Topic 15/Physics Department / UCSY</a:t>
            </a:r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EF3C6-B130-421E-814F-9C07AF5FF370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329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92290" y="145018"/>
            <a:ext cx="8546910" cy="2337307"/>
            <a:chOff x="292290" y="53132"/>
            <a:chExt cx="8546910" cy="3116410"/>
          </a:xfrm>
        </p:grpSpPr>
        <p:sp>
          <p:nvSpPr>
            <p:cNvPr id="3" name="Rectangle 2"/>
            <p:cNvSpPr/>
            <p:nvPr/>
          </p:nvSpPr>
          <p:spPr>
            <a:xfrm>
              <a:off x="304800" y="53132"/>
              <a:ext cx="1686680" cy="53348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b="1" u="sng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Example-15.1</a:t>
              </a:r>
              <a:endParaRPr lang="en-US" sz="20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Rectangle 4"/>
                <p:cNvSpPr/>
                <p:nvPr/>
              </p:nvSpPr>
              <p:spPr>
                <a:xfrm>
                  <a:off x="292290" y="545575"/>
                  <a:ext cx="8546910" cy="262396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just"/>
                  <a:r>
                    <a:rPr lang="en-US" sz="2000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The electron and proton of a hydrogen atom </a:t>
                  </a:r>
                  <a:r>
                    <a:rPr lang="en-US" sz="2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are separated (on the average) by </a:t>
                  </a:r>
                  <a:r>
                    <a:rPr lang="en-US" sz="2000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a distance </a:t>
                  </a:r>
                  <a:r>
                    <a:rPr lang="en-US" sz="2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of about </a:t>
                  </a:r>
                  <a14:m>
                    <m:oMath xmlns:m="http://schemas.openxmlformats.org/officeDocument/2006/math">
                      <m:r>
                        <a:rPr lang="en-US" sz="2000" b="0" i="1" dirty="0" smtClean="0">
                          <a:latin typeface="Cambria Math"/>
                          <a:cs typeface="Times New Roman" panose="02020603050405020304" pitchFamily="18" charset="0"/>
                        </a:rPr>
                        <m:t>5.3</m:t>
                      </m:r>
                      <m:r>
                        <a:rPr lang="en-US" sz="2000" b="0" i="1" dirty="0" smtClean="0">
                          <a:latin typeface="Cambria Math"/>
                          <a:ea typeface="Cambria Math"/>
                          <a:cs typeface="Times New Roman" panose="020206030504050203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  <a:ea typeface="Cambria Math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2000" b="0" i="1" dirty="0" smtClean="0">
                              <a:latin typeface="Cambria Math"/>
                              <a:ea typeface="Cambria Math"/>
                              <a:cs typeface="Times New Roman" panose="020206030504050203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sz="2000" b="0" i="1" dirty="0" smtClean="0">
                              <a:latin typeface="Cambria Math"/>
                              <a:ea typeface="Cambria Math"/>
                              <a:cs typeface="Times New Roman" panose="02020603050405020304" pitchFamily="18" charset="0"/>
                            </a:rPr>
                            <m:t>−11</m:t>
                          </m:r>
                        </m:sup>
                      </m:sSup>
                    </m:oMath>
                  </a14:m>
                  <a:r>
                    <a:rPr lang="en-US" sz="2000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2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</a:t>
                  </a:r>
                  <a:r>
                    <a:rPr lang="en-US" sz="2000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. (</a:t>
                  </a:r>
                  <a:r>
                    <a:rPr lang="en-US" sz="2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a) </a:t>
                  </a:r>
                  <a:r>
                    <a:rPr lang="en-US" sz="2000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Find </a:t>
                  </a:r>
                  <a:r>
                    <a:rPr lang="en-US" sz="2000" dirty="0" smtClean="0">
                      <a:solidFill>
                        <a:srgbClr val="FF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the </a:t>
                  </a:r>
                  <a:r>
                    <a:rPr lang="en-US" sz="2000" dirty="0">
                      <a:solidFill>
                        <a:srgbClr val="FF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magnitudes of the electric force and </a:t>
                  </a:r>
                  <a:r>
                    <a:rPr lang="en-US" sz="2000" dirty="0" smtClean="0">
                      <a:solidFill>
                        <a:srgbClr val="FF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the gravitational </a:t>
                  </a:r>
                  <a:r>
                    <a:rPr lang="en-US" sz="2000" dirty="0">
                      <a:solidFill>
                        <a:srgbClr val="FF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force</a:t>
                  </a:r>
                  <a:r>
                    <a:rPr lang="en-US" sz="2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that each particle </a:t>
                  </a:r>
                  <a:r>
                    <a:rPr lang="en-US" sz="2000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exerts on </a:t>
                  </a:r>
                  <a:r>
                    <a:rPr lang="en-US" sz="2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the other, and the ratio </a:t>
                  </a:r>
                  <a:r>
                    <a:rPr lang="en-US" sz="2000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of the electric force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b="0" i="0" dirty="0" smtClean="0">
                              <a:latin typeface="Cambria Math"/>
                              <a:cs typeface="Times New Roman" panose="02020603050405020304" pitchFamily="18" charset="0"/>
                            </a:rPr>
                            <m:t>F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 b="0" i="0" dirty="0" smtClean="0">
                              <a:latin typeface="Cambria Math"/>
                              <a:cs typeface="Times New Roman" panose="02020603050405020304" pitchFamily="18" charset="0"/>
                            </a:rPr>
                            <m:t>e</m:t>
                          </m:r>
                        </m:sub>
                      </m:sSub>
                    </m:oMath>
                  </a14:m>
                  <a:r>
                    <a:rPr lang="en-US" sz="2000" i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2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to the gravitational force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b="0" i="0" dirty="0" smtClean="0">
                              <a:latin typeface="Cambria Math"/>
                              <a:cs typeface="Times New Roman" panose="02020603050405020304" pitchFamily="18" charset="0"/>
                            </a:rPr>
                            <m:t>F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 b="0" i="0" dirty="0" smtClean="0">
                              <a:latin typeface="Cambria Math"/>
                              <a:cs typeface="Times New Roman" panose="02020603050405020304" pitchFamily="18" charset="0"/>
                            </a:rPr>
                            <m:t>g</m:t>
                          </m:r>
                        </m:sub>
                      </m:sSub>
                    </m:oMath>
                  </a14:m>
                  <a:r>
                    <a:rPr lang="en-US" sz="2000" i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2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. (</a:t>
                  </a:r>
                  <a:r>
                    <a:rPr lang="en-US" sz="2000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b)</a:t>
                  </a:r>
                  <a:r>
                    <a:rPr lang="en-US" sz="2000" b="1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2000" dirty="0" smtClean="0">
                      <a:solidFill>
                        <a:srgbClr val="0070C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Compute </a:t>
                  </a:r>
                  <a:r>
                    <a:rPr lang="en-US" sz="2000" dirty="0">
                      <a:solidFill>
                        <a:srgbClr val="0070C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the acceleration </a:t>
                  </a:r>
                  <a:r>
                    <a:rPr lang="en-US" sz="2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caused </a:t>
                  </a:r>
                  <a:r>
                    <a:rPr lang="en-US" sz="2000" dirty="0">
                      <a:solidFill>
                        <a:srgbClr val="008A3E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by </a:t>
                  </a:r>
                  <a:r>
                    <a:rPr lang="en-US" sz="2000" dirty="0" smtClean="0">
                      <a:solidFill>
                        <a:srgbClr val="008A3E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the electric </a:t>
                  </a:r>
                  <a:r>
                    <a:rPr lang="en-US" sz="2000" dirty="0">
                      <a:solidFill>
                        <a:srgbClr val="008A3E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force</a:t>
                  </a:r>
                  <a:r>
                    <a:rPr lang="en-US" sz="2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of the proton on </a:t>
                  </a:r>
                  <a:r>
                    <a:rPr lang="en-US" sz="2000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the electron. Repeat </a:t>
                  </a:r>
                  <a:r>
                    <a:rPr lang="en-US" sz="2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for the </a:t>
                  </a:r>
                  <a:r>
                    <a:rPr lang="en-US" sz="2000" dirty="0">
                      <a:solidFill>
                        <a:srgbClr val="008A3E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gravitational acceleration</a:t>
                  </a:r>
                  <a:r>
                    <a:rPr lang="en-US" sz="2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.</a:t>
                  </a:r>
                </a:p>
              </p:txBody>
            </p:sp>
          </mc:Choice>
          <mc:Fallback xmlns="">
            <p:sp>
              <p:nvSpPr>
                <p:cNvPr id="5" name="Rectangle 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2290" y="545575"/>
                  <a:ext cx="8546910" cy="2623967"/>
                </a:xfrm>
                <a:prstGeom prst="rect">
                  <a:avLst/>
                </a:prstGeom>
                <a:blipFill rotWithShape="1">
                  <a:blip r:embed="rId2"/>
                  <a:stretch>
                    <a:fillRect l="-785" t="-1548" r="-713" b="-464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304800" y="2480658"/>
                <a:ext cx="5181600" cy="5542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Solution, 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/>
                          </a:rPr>
                          <m:t>a</m:t>
                        </m:r>
                      </m:e>
                    </m:d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/>
                          </a:rPr>
                          <m:t>F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/>
                          </a:rPr>
                          <m:t>e</m:t>
                        </m:r>
                      </m:sub>
                    </m:sSub>
                    <m:r>
                      <a:rPr lang="en-US" b="0" i="0" smtClean="0">
                        <a:latin typeface="Cambria Math"/>
                      </a:rPr>
                      <m:t>=?  ,    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/>
                          </a:rPr>
                          <m:t>F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/>
                          </a:rPr>
                          <m:t>g</m:t>
                        </m:r>
                      </m:sub>
                    </m:sSub>
                    <m:r>
                      <a:rPr lang="en-US" b="0" i="0" smtClean="0">
                        <a:latin typeface="Cambria Math"/>
                      </a:rPr>
                      <m:t>=?  , 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/>
                              </a:rPr>
                              <m:t>F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/>
                              </a:rPr>
                              <m:t>e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/>
                              </a:rPr>
                              <m:t>F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/>
                              </a:rPr>
                              <m:t>g</m:t>
                            </m:r>
                          </m:sub>
                        </m:sSub>
                      </m:den>
                    </m:f>
                    <m:r>
                      <a:rPr lang="en-US" b="0" i="0" smtClean="0">
                        <a:latin typeface="Cambria Math"/>
                      </a:rPr>
                      <m:t>=?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" y="2480658"/>
                <a:ext cx="5181600" cy="554254"/>
              </a:xfrm>
              <a:prstGeom prst="rect">
                <a:avLst/>
              </a:prstGeom>
              <a:blipFill rotWithShape="1">
                <a:blip r:embed="rId3"/>
                <a:stretch>
                  <a:fillRect l="-941" b="-2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367706" y="3103582"/>
                <a:ext cx="7480894" cy="6873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/>
                            </a:rPr>
                            <m:t>F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/>
                            </a:rPr>
                            <m:t>e</m:t>
                          </m:r>
                        </m:sub>
                      </m:sSub>
                      <m:r>
                        <a:rPr lang="en-US" b="0" i="0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/>
                            </a:rPr>
                            <m:t>k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/>
                            </a:rPr>
                            <m:t>e</m:t>
                          </m:r>
                        </m:sub>
                      </m:sSub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/>
                                    </a:rPr>
                                    <m:t>q</m:t>
                                  </m:r>
                                </m:e>
                                <m:sub>
                                  <m:r>
                                    <a:rPr lang="en-US" b="0" i="0" smtClean="0"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/>
                                    </a:rPr>
                                    <m:t>q</m:t>
                                  </m:r>
                                </m:e>
                                <m:sub>
                                  <m:r>
                                    <a:rPr lang="en-US" b="0" i="0" smtClean="0"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/>
                                </a:rPr>
                                <m:t>r</m:t>
                              </m:r>
                            </m:e>
                            <m:sup>
                              <m:r>
                                <a:rPr lang="en-US" b="0" i="0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0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/>
                            </a:rPr>
                            <m:t>k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/>
                            </a:rPr>
                            <m:t>e</m:t>
                          </m:r>
                        </m:sub>
                      </m:sSub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/>
                                    </a:rPr>
                                    <m:t>e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0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/>
                                </a:rPr>
                                <m:t>r</m:t>
                              </m:r>
                            </m:e>
                            <m:sup>
                              <m:r>
                                <a:rPr lang="en-US" b="0" i="0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0" smtClean="0">
                          <a:latin typeface="Cambria Math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0" smtClean="0">
                              <a:latin typeface="Cambria Math"/>
                            </a:rPr>
                            <m:t>8.99</m:t>
                          </m:r>
                          <m:r>
                            <a:rPr lang="en-US" b="0" i="0" smtClean="0">
                              <a:latin typeface="Cambria Math"/>
                              <a:ea typeface="Cambria Math"/>
                            </a:rPr>
                            <m:t>×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en-US" b="0" i="0" smtClean="0">
                                  <a:latin typeface="Cambria Math"/>
                                  <a:ea typeface="Cambria Math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en-US" b="0" i="0" smtClean="0">
                                  <a:latin typeface="Cambria Math"/>
                                  <a:ea typeface="Cambria Math"/>
                                </a:rPr>
                                <m:t>9</m:t>
                              </m:r>
                            </m:sup>
                          </m:sSup>
                        </m:e>
                      </m:d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b="0" i="0" smtClean="0">
                                      <a:latin typeface="Cambria Math"/>
                                      <a:ea typeface="Cambria Math"/>
                                    </a:rPr>
                                    <m:t>1.6×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0" smtClean="0">
                                          <a:latin typeface="Cambria Math"/>
                                          <a:ea typeface="Cambria Math"/>
                                        </a:rPr>
                                        <m:t>10</m:t>
                                      </m:r>
                                    </m:e>
                                    <m:sup>
                                      <m:r>
                                        <a:rPr lang="en-US" b="0" i="0" smtClean="0">
                                          <a:latin typeface="Cambria Math"/>
                                          <a:ea typeface="Cambria Math"/>
                                        </a:rPr>
                                        <m:t>−19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US" b="0" i="0" smtClean="0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b="0" i="0" smtClean="0">
                                      <a:latin typeface="Cambria Math"/>
                                      <a:ea typeface="Cambria Math"/>
                                    </a:rPr>
                                    <m:t>5.3×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0" smtClean="0">
                                          <a:latin typeface="Cambria Math"/>
                                          <a:ea typeface="Cambria Math"/>
                                        </a:rPr>
                                        <m:t>10</m:t>
                                      </m:r>
                                    </m:e>
                                    <m:sup>
                                      <m:r>
                                        <a:rPr lang="en-US" b="0" i="0" smtClean="0">
                                          <a:latin typeface="Cambria Math"/>
                                          <a:ea typeface="Cambria Math"/>
                                        </a:rPr>
                                        <m:t>−11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US" b="0" i="0" smtClean="0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0" smtClean="0">
                          <a:latin typeface="Cambria Math"/>
                          <a:ea typeface="Cambria Math"/>
                        </a:rPr>
                        <m:t>=8.2×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US" b="0" i="0" smtClean="0">
                              <a:latin typeface="Cambria Math"/>
                              <a:ea typeface="Cambria Math"/>
                            </a:rPr>
                            <m:t>10</m:t>
                          </m:r>
                        </m:e>
                        <m:sup>
                          <m:r>
                            <a:rPr lang="en-US" b="0" i="0" smtClean="0">
                              <a:latin typeface="Cambria Math"/>
                              <a:ea typeface="Cambria Math"/>
                            </a:rPr>
                            <m:t>−8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 b="0" i="0" smtClean="0">
                          <a:latin typeface="Cambria Math"/>
                          <a:ea typeface="Cambria Math"/>
                        </a:rPr>
                        <m:t>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706" y="3103582"/>
                <a:ext cx="7480894" cy="687368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381000" y="3941782"/>
                <a:ext cx="8101192" cy="6873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/>
                            </a:rPr>
                            <m:t>F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/>
                            </a:rPr>
                            <m:t>g</m:t>
                          </m:r>
                        </m:sub>
                      </m:sSub>
                      <m:r>
                        <a:rPr lang="en-US" b="0" i="0" smtClean="0">
                          <a:latin typeface="Cambria Math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/>
                        </a:rPr>
                        <m:t>G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/>
                                </a:rPr>
                                <m:t>m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/>
                                </a:rPr>
                                <m:t>e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/>
                                </a:rPr>
                                <m:t>m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/>
                                </a:rPr>
                                <m:t>p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/>
                                </a:rPr>
                                <m:t>r</m:t>
                              </m:r>
                            </m:e>
                            <m:sup>
                              <m:r>
                                <a:rPr lang="en-US" b="0" i="0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0" smtClean="0">
                          <a:latin typeface="Cambria Math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0" smtClean="0">
                              <a:latin typeface="Cambria Math"/>
                            </a:rPr>
                            <m:t>6.67</m:t>
                          </m:r>
                          <m:r>
                            <a:rPr lang="en-US" b="0" i="0" smtClean="0">
                              <a:latin typeface="Cambria Math"/>
                              <a:ea typeface="Cambria Math"/>
                            </a:rPr>
                            <m:t>×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en-US" b="0" i="0" smtClean="0">
                                  <a:latin typeface="Cambria Math"/>
                                  <a:ea typeface="Cambria Math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en-US" b="0" i="0" smtClean="0">
                                  <a:latin typeface="Cambria Math"/>
                                  <a:ea typeface="Cambria Math"/>
                                </a:rPr>
                                <m:t>−11</m:t>
                              </m:r>
                            </m:sup>
                          </m:sSup>
                        </m:e>
                      </m:d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en-US" b="0" i="0" smtClean="0">
                                  <a:latin typeface="Cambria Math"/>
                                  <a:ea typeface="Cambria Math"/>
                                </a:rPr>
                                <m:t>9.11×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0" smtClean="0">
                                      <a:latin typeface="Cambria Math"/>
                                      <a:ea typeface="Cambria Math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b="0" i="0" smtClean="0">
                                      <a:latin typeface="Cambria Math"/>
                                      <a:ea typeface="Cambria Math"/>
                                    </a:rPr>
                                    <m:t>−31</m:t>
                                  </m:r>
                                </m:sup>
                              </m:sSup>
                            </m:e>
                          </m:d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en-US" b="0" i="0" smtClean="0">
                                  <a:latin typeface="Cambria Math"/>
                                  <a:ea typeface="Cambria Math"/>
                                </a:rPr>
                                <m:t>1.67×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0" smtClean="0">
                                      <a:latin typeface="Cambria Math"/>
                                      <a:ea typeface="Cambria Math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b="0" i="0" smtClean="0">
                                      <a:latin typeface="Cambria Math"/>
                                      <a:ea typeface="Cambria Math"/>
                                    </a:rPr>
                                    <m:t>−27</m:t>
                                  </m:r>
                                </m:sup>
                              </m:sSup>
                            </m:e>
                          </m:d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b="0" i="0" smtClean="0">
                                      <a:latin typeface="Cambria Math"/>
                                      <a:ea typeface="Cambria Math"/>
                                    </a:rPr>
                                    <m:t>5.3×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0" smtClean="0">
                                          <a:latin typeface="Cambria Math"/>
                                          <a:ea typeface="Cambria Math"/>
                                        </a:rPr>
                                        <m:t>10</m:t>
                                      </m:r>
                                    </m:e>
                                    <m:sup>
                                      <m:r>
                                        <a:rPr lang="en-US" b="0" i="0" smtClean="0">
                                          <a:latin typeface="Cambria Math"/>
                                          <a:ea typeface="Cambria Math"/>
                                        </a:rPr>
                                        <m:t>−11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US" b="0" i="0" smtClean="0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0" smtClean="0">
                          <a:latin typeface="Cambria Math"/>
                          <a:ea typeface="Cambria Math"/>
                        </a:rPr>
                        <m:t>=3.6×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US" b="0" i="0" smtClean="0">
                              <a:latin typeface="Cambria Math"/>
                              <a:ea typeface="Cambria Math"/>
                            </a:rPr>
                            <m:t>10</m:t>
                          </m:r>
                        </m:e>
                        <m:sup>
                          <m:r>
                            <a:rPr lang="en-US" b="0" i="0" smtClean="0">
                              <a:latin typeface="Cambria Math"/>
                              <a:ea typeface="Cambria Math"/>
                            </a:rPr>
                            <m:t>−47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 b="0" i="0" smtClean="0">
                          <a:latin typeface="Cambria Math"/>
                          <a:ea typeface="Cambria Math"/>
                        </a:rPr>
                        <m:t>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3941782"/>
                <a:ext cx="8101192" cy="687368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60FBE-8DC4-4318-8F42-DC0DAE7603D2}" type="datetime1">
              <a:rPr lang="en-US" smtClean="0"/>
              <a:t>5/18/2022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Topic 15/Physics Department / UCSY</a:t>
            </a:r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EF3C6-B130-421E-814F-9C07AF5FF370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15" name="Left Arrow 14"/>
          <p:cNvSpPr/>
          <p:nvPr/>
        </p:nvSpPr>
        <p:spPr>
          <a:xfrm>
            <a:off x="7774773" y="3380331"/>
            <a:ext cx="606817" cy="149921"/>
          </a:xfrm>
          <a:prstGeom prst="lef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Left Arrow 15"/>
          <p:cNvSpPr/>
          <p:nvPr/>
        </p:nvSpPr>
        <p:spPr>
          <a:xfrm>
            <a:off x="8392223" y="4242404"/>
            <a:ext cx="606817" cy="149921"/>
          </a:xfrm>
          <a:prstGeom prst="lef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081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838200" y="1449375"/>
            <a:ext cx="4917659" cy="1599566"/>
            <a:chOff x="89848" y="4618434"/>
            <a:chExt cx="4917659" cy="213275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Rectangle 3"/>
                <p:cNvSpPr/>
                <p:nvPr/>
              </p:nvSpPr>
              <p:spPr>
                <a:xfrm>
                  <a:off x="89848" y="4618434"/>
                  <a:ext cx="2385653" cy="52732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b</m:t>
                            </m:r>
                          </m:e>
                        </m:d>
                        <m:r>
                          <a:rPr lang="en-US" b="0" i="0" smtClean="0">
                            <a:solidFill>
                              <a:prstClr val="black"/>
                            </a:solidFill>
                            <a:latin typeface="Cambria Math"/>
                          </a:rPr>
                          <m:t> 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0" smtClean="0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a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e</m:t>
                            </m:r>
                          </m:sub>
                        </m:sSub>
                        <m:r>
                          <a:rPr lang="en-US" b="0" i="0" smtClean="0">
                            <a:solidFill>
                              <a:prstClr val="black"/>
                            </a:solidFill>
                            <a:latin typeface="Cambria Math"/>
                          </a:rPr>
                          <m:t>=?  ,  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a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g</m:t>
                            </m:r>
                          </m:sub>
                        </m:sSub>
                        <m:r>
                          <a:rPr lang="en-US" b="0" i="0" smtClean="0">
                            <a:solidFill>
                              <a:prstClr val="black"/>
                            </a:solidFill>
                            <a:latin typeface="Cambria Math"/>
                          </a:rPr>
                          <m:t>=?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6" name="Rectangle 1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848" y="4618434"/>
                  <a:ext cx="2424703" cy="391902"/>
                </a:xfrm>
                <a:prstGeom prst="rect">
                  <a:avLst/>
                </a:prstGeom>
                <a:blipFill rotWithShape="1">
                  <a:blip r:embed="rId7" cstate="print"/>
                  <a:stretch>
                    <a:fillRect b="-625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Rectangle 4"/>
                <p:cNvSpPr/>
                <p:nvPr/>
              </p:nvSpPr>
              <p:spPr>
                <a:xfrm>
                  <a:off x="494730" y="5237608"/>
                  <a:ext cx="1335109" cy="49244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F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e</m:t>
                            </m:r>
                          </m:sub>
                        </m:sSub>
                        <m:r>
                          <a:rPr lang="en-US" b="0" i="0" smtClean="0">
                            <a:solidFill>
                              <a:prstClr val="black"/>
                            </a:solidFill>
                            <a:latin typeface="Cambria Math"/>
                          </a:rPr>
                          <m:t>=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m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e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a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e</m:t>
                            </m:r>
                          </m:sub>
                        </m:sSub>
                        <m:r>
                          <a:rPr lang="en-US" b="0" i="0" smtClean="0">
                            <a:solidFill>
                              <a:prstClr val="black"/>
                            </a:solidFill>
                            <a:latin typeface="Cambria Math"/>
                          </a:rPr>
                          <m:t> 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" name="Rectangle 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4730" y="5237608"/>
                  <a:ext cx="1335109" cy="492443"/>
                </a:xfrm>
                <a:prstGeom prst="rect">
                  <a:avLst/>
                </a:prstGeom>
                <a:blipFill rotWithShape="1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Rectangle 5"/>
                <p:cNvSpPr/>
                <p:nvPr/>
              </p:nvSpPr>
              <p:spPr>
                <a:xfrm>
                  <a:off x="508904" y="5824611"/>
                  <a:ext cx="4498603" cy="92657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a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e</m:t>
                            </m:r>
                          </m:sub>
                        </m:sSub>
                        <m:r>
                          <a:rPr lang="en-US" b="0" i="0" smtClean="0">
                            <a:solidFill>
                              <a:prstClr val="black"/>
                            </a:solidFill>
                            <a:latin typeface="Cambria Math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F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e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m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e</m:t>
                                </m:r>
                              </m:sub>
                            </m:sSub>
                          </m:den>
                        </m:f>
                        <m:r>
                          <a:rPr lang="en-US" b="0" i="0" smtClean="0">
                            <a:solidFill>
                              <a:prstClr val="black"/>
                            </a:solidFill>
                            <a:latin typeface="Cambria Math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0">
                                <a:latin typeface="Cambria Math"/>
                                <a:ea typeface="Cambria Math"/>
                              </a:rPr>
                              <m:t>8.2×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/>
                                  </a:rPr>
                                </m:ctrlPr>
                              </m:sSupPr>
                              <m:e>
                                <m:r>
                                  <a:rPr lang="en-US" i="0">
                                    <a:latin typeface="Cambria Math"/>
                                    <a:ea typeface="Cambria Math"/>
                                  </a:rPr>
                                  <m:t>10</m:t>
                                </m:r>
                              </m:e>
                              <m:sup>
                                <m:r>
                                  <a:rPr lang="en-US" i="0">
                                    <a:latin typeface="Cambria Math"/>
                                    <a:ea typeface="Cambria Math"/>
                                  </a:rPr>
                                  <m:t>−8</m:t>
                                </m:r>
                              </m:sup>
                            </m:sSup>
                          </m:num>
                          <m:den>
                            <m:r>
                              <a:rPr lang="en-US" i="0">
                                <a:latin typeface="Cambria Math"/>
                                <a:ea typeface="Cambria Math"/>
                              </a:rPr>
                              <m:t>9.11×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/>
                                  </a:rPr>
                                </m:ctrlPr>
                              </m:sSupPr>
                              <m:e>
                                <m:r>
                                  <a:rPr lang="en-US" i="0">
                                    <a:latin typeface="Cambria Math"/>
                                    <a:ea typeface="Cambria Math"/>
                                  </a:rPr>
                                  <m:t>10</m:t>
                                </m:r>
                              </m:e>
                              <m:sup>
                                <m:r>
                                  <a:rPr lang="en-US" i="0">
                                    <a:latin typeface="Cambria Math"/>
                                    <a:ea typeface="Cambria Math"/>
                                  </a:rPr>
                                  <m:t>−31</m:t>
                                </m:r>
                              </m:sup>
                            </m:sSup>
                          </m:den>
                        </m:f>
                        <m:r>
                          <a:rPr lang="en-US" b="0" i="0" smtClean="0">
                            <a:solidFill>
                              <a:prstClr val="black"/>
                            </a:solidFill>
                            <a:latin typeface="Cambria Math"/>
                          </a:rPr>
                          <m:t>=9.0</m:t>
                        </m:r>
                        <m:r>
                          <a:rPr lang="en-US" b="0" i="0" smtClean="0">
                            <a:solidFill>
                              <a:prstClr val="black"/>
                            </a:solidFill>
                            <a:latin typeface="Cambria Math"/>
                            <a:ea typeface="Cambria Math"/>
                          </a:rPr>
                          <m:t>×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pPr>
                          <m:e>
                            <m:r>
                              <a:rPr lang="en-US" b="0" i="0" smtClean="0">
                                <a:solidFill>
                                  <a:prstClr val="black"/>
                                </a:solidFill>
                                <a:latin typeface="Cambria Math"/>
                                <a:ea typeface="Cambria Math"/>
                              </a:rPr>
                              <m:t>10</m:t>
                            </m:r>
                          </m:e>
                          <m:sup>
                            <m:r>
                              <a:rPr lang="en-US" b="0" i="0" smtClean="0">
                                <a:solidFill>
                                  <a:prstClr val="black"/>
                                </a:solidFill>
                                <a:latin typeface="Cambria Math"/>
                                <a:ea typeface="Cambria Math"/>
                              </a:rPr>
                              <m:t>22</m:t>
                            </m:r>
                          </m:sup>
                        </m:sSup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prstClr val="black"/>
                            </a:solidFill>
                            <a:latin typeface="Cambria Math"/>
                            <a:ea typeface="Cambria Math"/>
                          </a:rPr>
                          <m:t>m</m:t>
                        </m:r>
                        <m:r>
                          <a:rPr lang="en-US" b="0" i="0" smtClean="0">
                            <a:solidFill>
                              <a:prstClr val="black"/>
                            </a:solidFill>
                            <a:latin typeface="Cambria Math"/>
                            <a:ea typeface="Cambria Math"/>
                          </a:rPr>
                          <m:t>/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prstClr val="black"/>
                                </a:solidFill>
                                <a:latin typeface="Cambria Math"/>
                                <a:ea typeface="Cambria Math"/>
                              </a:rPr>
                              <m:t>s</m:t>
                            </m:r>
                          </m:e>
                          <m:sup>
                            <m:r>
                              <a:rPr lang="en-US" b="0" i="0" smtClean="0">
                                <a:solidFill>
                                  <a:prstClr val="black"/>
                                </a:solidFill>
                                <a:latin typeface="Cambria Math"/>
                                <a:ea typeface="Cambria Math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" name="Rectangle 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8904" y="5824611"/>
                  <a:ext cx="4498603" cy="926579"/>
                </a:xfrm>
                <a:prstGeom prst="rect">
                  <a:avLst/>
                </a:prstGeom>
                <a:blipFill rotWithShape="1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" name="Group 6"/>
          <p:cNvGrpSpPr/>
          <p:nvPr/>
        </p:nvGrpSpPr>
        <p:grpSpPr>
          <a:xfrm>
            <a:off x="1245365" y="3486150"/>
            <a:ext cx="4622035" cy="1076972"/>
            <a:chOff x="4568308" y="3730590"/>
            <a:chExt cx="4622035" cy="143596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7"/>
                <p:cNvSpPr/>
                <p:nvPr/>
              </p:nvSpPr>
              <p:spPr>
                <a:xfrm>
                  <a:off x="4627446" y="3730590"/>
                  <a:ext cx="1338315" cy="52732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F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g</m:t>
                            </m:r>
                          </m:sub>
                        </m:sSub>
                        <m:r>
                          <a:rPr lang="en-US" b="0" i="0" smtClean="0">
                            <a:solidFill>
                              <a:prstClr val="black"/>
                            </a:solidFill>
                            <a:latin typeface="Cambria Math"/>
                          </a:rPr>
                          <m:t>=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m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e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a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g</m:t>
                            </m:r>
                          </m:sub>
                        </m:sSub>
                        <m:r>
                          <a:rPr lang="en-US" b="0" i="0" smtClean="0">
                            <a:solidFill>
                              <a:prstClr val="black"/>
                            </a:solidFill>
                            <a:latin typeface="Cambria Math"/>
                          </a:rPr>
                          <m:t> 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" name="Rectangle 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27446" y="3730590"/>
                  <a:ext cx="1338315" cy="527324"/>
                </a:xfrm>
                <a:prstGeom prst="rect">
                  <a:avLst/>
                </a:prstGeom>
                <a:blipFill rotWithShape="1">
                  <a:blip r:embed="rId10"/>
                  <a:stretch>
                    <a:fillRect b="-46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Rectangle 8"/>
                <p:cNvSpPr/>
                <p:nvPr/>
              </p:nvSpPr>
              <p:spPr>
                <a:xfrm>
                  <a:off x="4568308" y="4241511"/>
                  <a:ext cx="4622035" cy="92504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a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g</m:t>
                            </m:r>
                          </m:sub>
                        </m:sSub>
                        <m:r>
                          <a:rPr lang="en-US" b="0" i="0" smtClean="0">
                            <a:solidFill>
                              <a:prstClr val="black"/>
                            </a:solidFill>
                            <a:latin typeface="Cambria Math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F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g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m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e</m:t>
                                </m:r>
                              </m:sub>
                            </m:sSub>
                          </m:den>
                        </m:f>
                        <m:r>
                          <a:rPr lang="en-US" b="0" i="0" smtClean="0">
                            <a:solidFill>
                              <a:prstClr val="black"/>
                            </a:solidFill>
                            <a:latin typeface="Cambria Math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0">
                                <a:latin typeface="Cambria Math"/>
                                <a:ea typeface="Cambria Math"/>
                              </a:rPr>
                              <m:t>3.6×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/>
                                  </a:rPr>
                                </m:ctrlPr>
                              </m:sSupPr>
                              <m:e>
                                <m:r>
                                  <a:rPr lang="en-US" i="0">
                                    <a:latin typeface="Cambria Math"/>
                                    <a:ea typeface="Cambria Math"/>
                                  </a:rPr>
                                  <m:t>10</m:t>
                                </m:r>
                              </m:e>
                              <m:sup>
                                <m:r>
                                  <a:rPr lang="en-US" i="0">
                                    <a:latin typeface="Cambria Math"/>
                                    <a:ea typeface="Cambria Math"/>
                                  </a:rPr>
                                  <m:t>−47</m:t>
                                </m:r>
                              </m:sup>
                            </m:sSup>
                          </m:num>
                          <m:den>
                            <m:r>
                              <a:rPr lang="en-US" i="0">
                                <a:latin typeface="Cambria Math"/>
                                <a:ea typeface="Cambria Math"/>
                              </a:rPr>
                              <m:t>9.11×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/>
                                  </a:rPr>
                                </m:ctrlPr>
                              </m:sSupPr>
                              <m:e>
                                <m:r>
                                  <a:rPr lang="en-US" i="0">
                                    <a:latin typeface="Cambria Math"/>
                                    <a:ea typeface="Cambria Math"/>
                                  </a:rPr>
                                  <m:t>10</m:t>
                                </m:r>
                              </m:e>
                              <m:sup>
                                <m:r>
                                  <a:rPr lang="en-US" i="0">
                                    <a:latin typeface="Cambria Math"/>
                                    <a:ea typeface="Cambria Math"/>
                                  </a:rPr>
                                  <m:t>−31</m:t>
                                </m:r>
                              </m:sup>
                            </m:sSup>
                          </m:den>
                        </m:f>
                        <m:r>
                          <a:rPr lang="en-US" b="0" i="0" smtClean="0">
                            <a:solidFill>
                              <a:prstClr val="black"/>
                            </a:solidFill>
                            <a:latin typeface="Cambria Math"/>
                          </a:rPr>
                          <m:t>=4.0</m:t>
                        </m:r>
                        <m:r>
                          <a:rPr lang="en-US" b="0" i="0" smtClean="0">
                            <a:solidFill>
                              <a:prstClr val="black"/>
                            </a:solidFill>
                            <a:latin typeface="Cambria Math"/>
                            <a:ea typeface="Cambria Math"/>
                          </a:rPr>
                          <m:t>×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pPr>
                          <m:e>
                            <m:r>
                              <a:rPr lang="en-US" b="0" i="0" smtClean="0">
                                <a:solidFill>
                                  <a:prstClr val="black"/>
                                </a:solidFill>
                                <a:latin typeface="Cambria Math"/>
                                <a:ea typeface="Cambria Math"/>
                              </a:rPr>
                              <m:t>10</m:t>
                            </m:r>
                          </m:e>
                          <m:sup>
                            <m:r>
                              <a:rPr lang="en-US" b="0" i="0" smtClean="0">
                                <a:solidFill>
                                  <a:prstClr val="black"/>
                                </a:solidFill>
                                <a:latin typeface="Cambria Math"/>
                                <a:ea typeface="Cambria Math"/>
                              </a:rPr>
                              <m:t>−17</m:t>
                            </m:r>
                          </m:sup>
                        </m:sSup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prstClr val="black"/>
                            </a:solidFill>
                            <a:latin typeface="Cambria Math"/>
                            <a:ea typeface="Cambria Math"/>
                          </a:rPr>
                          <m:t>m</m:t>
                        </m:r>
                        <m:r>
                          <a:rPr lang="en-US" b="0" i="0" smtClean="0">
                            <a:solidFill>
                              <a:prstClr val="black"/>
                            </a:solidFill>
                            <a:latin typeface="Cambria Math"/>
                            <a:ea typeface="Cambria Math"/>
                          </a:rPr>
                          <m:t>/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prstClr val="black"/>
                                </a:solidFill>
                                <a:latin typeface="Cambria Math"/>
                                <a:ea typeface="Cambria Math"/>
                              </a:rPr>
                              <m:t>s</m:t>
                            </m:r>
                          </m:e>
                          <m:sup>
                            <m:r>
                              <a:rPr lang="en-US" b="0" i="0" smtClean="0">
                                <a:solidFill>
                                  <a:prstClr val="black"/>
                                </a:solidFill>
                                <a:latin typeface="Cambria Math"/>
                                <a:ea typeface="Cambria Math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" name="Rectangle 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68308" y="4241511"/>
                  <a:ext cx="4622035" cy="925042"/>
                </a:xfrm>
                <a:prstGeom prst="rect">
                  <a:avLst/>
                </a:prstGeom>
                <a:blipFill rotWithShape="1"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195353-8EFD-4610-BFC4-3462D9F42C0E}" type="datetime1">
              <a:rPr lang="en-US" smtClean="0"/>
              <a:t>5/18/2022</a:t>
            </a:fld>
            <a:endParaRPr 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Topic 15/Physics Department / UCSY</a:t>
            </a:r>
            <a:endParaRPr lang="en-US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EF3C6-B130-421E-814F-9C07AF5FF370}" type="slidenum">
              <a:rPr lang="en-US" smtClean="0"/>
              <a:pPr/>
              <a:t>13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1239923" y="438150"/>
                <a:ext cx="3296736" cy="7265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/>
                                </a:rPr>
                                <m:t>F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/>
                                </a:rPr>
                                <m:t>e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/>
                                </a:rPr>
                                <m:t>F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/>
                                </a:rPr>
                                <m:t>g</m:t>
                              </m:r>
                            </m:sub>
                          </m:sSub>
                        </m:den>
                      </m:f>
                      <m:r>
                        <a:rPr lang="en-US" b="0" i="0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0">
                              <a:latin typeface="Cambria Math"/>
                              <a:ea typeface="Cambria Math"/>
                            </a:rPr>
                            <m:t>8.2×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en-US" i="0">
                                  <a:latin typeface="Cambria Math"/>
                                  <a:ea typeface="Cambria Math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en-US" i="0">
                                  <a:latin typeface="Cambria Math"/>
                                  <a:ea typeface="Cambria Math"/>
                                </a:rPr>
                                <m:t>−8</m:t>
                              </m:r>
                            </m:sup>
                          </m:sSup>
                        </m:num>
                        <m:den>
                          <m:r>
                            <a:rPr lang="en-US" i="0">
                              <a:latin typeface="Cambria Math"/>
                              <a:ea typeface="Cambria Math"/>
                            </a:rPr>
                            <m:t>3.6×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en-US" i="0">
                                  <a:latin typeface="Cambria Math"/>
                                  <a:ea typeface="Cambria Math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en-US" i="0">
                                  <a:latin typeface="Cambria Math"/>
                                  <a:ea typeface="Cambria Math"/>
                                </a:rPr>
                                <m:t>−47</m:t>
                              </m:r>
                            </m:sup>
                          </m:sSup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den>
                      </m:f>
                      <m:r>
                        <a:rPr lang="en-US" b="0" i="0" smtClean="0">
                          <a:latin typeface="Cambria Math"/>
                        </a:rPr>
                        <m:t>=2.3</m:t>
                      </m:r>
                      <m:r>
                        <a:rPr lang="en-US" b="0" i="0" smtClean="0">
                          <a:latin typeface="Cambria Math"/>
                          <a:ea typeface="Cambria Math"/>
                        </a:rPr>
                        <m:t>×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US" b="0" i="0" smtClean="0">
                              <a:latin typeface="Cambria Math"/>
                              <a:ea typeface="Cambria Math"/>
                            </a:rPr>
                            <m:t>10</m:t>
                          </m:r>
                        </m:e>
                        <m:sup>
                          <m:r>
                            <a:rPr lang="en-US" b="0" i="0" smtClean="0">
                              <a:latin typeface="Cambria Math"/>
                              <a:ea typeface="Cambria Math"/>
                            </a:rPr>
                            <m:t>39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9923" y="438150"/>
                <a:ext cx="3296736" cy="726546"/>
              </a:xfrm>
              <a:prstGeom prst="rect">
                <a:avLst/>
              </a:prstGeom>
              <a:blipFill rotWithShape="1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Left Arrow 15"/>
          <p:cNvSpPr/>
          <p:nvPr/>
        </p:nvSpPr>
        <p:spPr>
          <a:xfrm>
            <a:off x="4713767" y="745429"/>
            <a:ext cx="606817" cy="149921"/>
          </a:xfrm>
          <a:prstGeom prst="lef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Left Arrow 16"/>
          <p:cNvSpPr/>
          <p:nvPr/>
        </p:nvSpPr>
        <p:spPr>
          <a:xfrm>
            <a:off x="6096000" y="4216231"/>
            <a:ext cx="606817" cy="149921"/>
          </a:xfrm>
          <a:prstGeom prst="lef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Left Arrow 17"/>
          <p:cNvSpPr/>
          <p:nvPr/>
        </p:nvSpPr>
        <p:spPr>
          <a:xfrm>
            <a:off x="5943600" y="2683463"/>
            <a:ext cx="606817" cy="149921"/>
          </a:xfrm>
          <a:prstGeom prst="lef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669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381000" y="198392"/>
            <a:ext cx="8458200" cy="4405116"/>
            <a:chOff x="381000" y="264521"/>
            <a:chExt cx="8458200" cy="5873490"/>
          </a:xfrm>
        </p:grpSpPr>
        <p:sp>
          <p:nvSpPr>
            <p:cNvPr id="2" name="Rectangle 1"/>
            <p:cNvSpPr/>
            <p:nvPr/>
          </p:nvSpPr>
          <p:spPr>
            <a:xfrm>
              <a:off x="381000" y="264521"/>
              <a:ext cx="1686680" cy="53348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b="1" u="sng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Example-15.3</a:t>
              </a:r>
              <a:endParaRPr lang="en-US" sz="20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Rectangle 2"/>
                <p:cNvSpPr/>
                <p:nvPr/>
              </p:nvSpPr>
              <p:spPr>
                <a:xfrm>
                  <a:off x="432179" y="747958"/>
                  <a:ext cx="8407021" cy="2274641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just"/>
                  <a:r>
                    <a:rPr lang="en-US" sz="2000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Consider three point charges at the corners of a triangle</a:t>
                  </a:r>
                  <a:r>
                    <a:rPr lang="en-US" sz="2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, as shown in </a:t>
                  </a:r>
                  <a:r>
                    <a:rPr lang="en-US" sz="2000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Figure, where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/>
                              <a:cs typeface="Times New Roman" panose="020206030504050203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/>
                          <a:cs typeface="Times New Roman" panose="02020603050405020304" pitchFamily="18" charset="0"/>
                        </a:rPr>
                        <m:t>=6.00</m:t>
                      </m:r>
                      <m:r>
                        <a:rPr lang="en-US" sz="2000" b="0" i="1" smtClean="0">
                          <a:latin typeface="Cambria Math"/>
                          <a:ea typeface="Cambria Math"/>
                          <a:cs typeface="Times New Roman" panose="020206030504050203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/>
                              <a:ea typeface="Cambria Math"/>
                              <a:cs typeface="Times New Roman" panose="020206030504050203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/>
                              <a:ea typeface="Cambria Math"/>
                              <a:cs typeface="Times New Roman" panose="02020603050405020304" pitchFamily="18" charset="0"/>
                            </a:rPr>
                            <m:t>−9</m:t>
                          </m:r>
                        </m:sup>
                      </m:sSup>
                      <m:r>
                        <a:rPr lang="en-US" sz="2000" b="0" i="1" smtClean="0">
                          <a:latin typeface="Cambria Math"/>
                          <a:ea typeface="Cambria Math"/>
                          <a:cs typeface="Times New Roman" panose="02020603050405020304" pitchFamily="18" charset="0"/>
                        </a:rPr>
                        <m:t>𝐶</m:t>
                      </m:r>
                    </m:oMath>
                  </a14:m>
                  <a:r>
                    <a:rPr lang="en-US" sz="2000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,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latin typeface="Cambria Math"/>
                              <a:cs typeface="Times New Roman" panose="020206030504050203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b="0" i="1" dirty="0" smtClean="0">
                          <a:latin typeface="Cambria Math"/>
                          <a:cs typeface="Times New Roman" panose="02020603050405020304" pitchFamily="18" charset="0"/>
                        </a:rPr>
                        <m:t>=−2.00</m:t>
                      </m:r>
                      <m:r>
                        <a:rPr lang="en-US" sz="2000" b="0" i="1" dirty="0" smtClean="0">
                          <a:latin typeface="Cambria Math"/>
                          <a:ea typeface="Cambria Math"/>
                          <a:cs typeface="Times New Roman" panose="020206030504050203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  <a:ea typeface="Cambria Math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2000" b="0" i="1" dirty="0" smtClean="0">
                              <a:latin typeface="Cambria Math"/>
                              <a:ea typeface="Cambria Math"/>
                              <a:cs typeface="Times New Roman" panose="020206030504050203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sz="2000" b="0" i="1" dirty="0" smtClean="0">
                              <a:latin typeface="Cambria Math"/>
                              <a:ea typeface="Cambria Math"/>
                              <a:cs typeface="Times New Roman" panose="02020603050405020304" pitchFamily="18" charset="0"/>
                            </a:rPr>
                            <m:t>−9</m:t>
                          </m:r>
                        </m:sup>
                      </m:sSup>
                      <m:r>
                        <a:rPr lang="en-US" sz="2000" b="0" i="1" dirty="0" smtClean="0">
                          <a:latin typeface="Cambria Math"/>
                          <a:ea typeface="Cambria Math"/>
                          <a:cs typeface="Times New Roman" panose="02020603050405020304" pitchFamily="18" charset="0"/>
                        </a:rPr>
                        <m:t>𝐶</m:t>
                      </m:r>
                    </m:oMath>
                  </a14:m>
                  <a:r>
                    <a:rPr lang="en-US" sz="2000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, </a:t>
                  </a:r>
                  <a:r>
                    <a:rPr lang="en-US" sz="2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and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/>
                              <a:cs typeface="Times New Roman" panose="020206030504050203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/>
                              <a:cs typeface="Times New Roman" panose="020206030504050203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000" b="0" i="1" smtClean="0">
                          <a:latin typeface="Cambria Math"/>
                          <a:cs typeface="Times New Roman" panose="02020603050405020304" pitchFamily="18" charset="0"/>
                        </a:rPr>
                        <m:t>=5.00</m:t>
                      </m:r>
                      <m:r>
                        <a:rPr lang="en-US" sz="2000" b="0" i="1" smtClean="0">
                          <a:latin typeface="Cambria Math"/>
                          <a:ea typeface="Cambria Math"/>
                          <a:cs typeface="Times New Roman" panose="020206030504050203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/>
                              <a:ea typeface="Cambria Math"/>
                              <a:cs typeface="Times New Roman" panose="020206030504050203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/>
                              <a:ea typeface="Cambria Math"/>
                              <a:cs typeface="Times New Roman" panose="02020603050405020304" pitchFamily="18" charset="0"/>
                            </a:rPr>
                            <m:t>−9</m:t>
                          </m:r>
                        </m:sup>
                      </m:sSup>
                      <m:r>
                        <a:rPr lang="en-US" sz="2000" b="0" i="1" smtClean="0">
                          <a:latin typeface="Cambria Math"/>
                          <a:ea typeface="Cambria Math"/>
                          <a:cs typeface="Times New Roman" panose="02020603050405020304" pitchFamily="18" charset="0"/>
                        </a:rPr>
                        <m:t>𝐶</m:t>
                      </m:r>
                    </m:oMath>
                  </a14:m>
                  <a:r>
                    <a:rPr lang="en-US" sz="2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. </a:t>
                  </a:r>
                  <a:r>
                    <a:rPr lang="en-US" sz="2000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    (</a:t>
                  </a:r>
                  <a:r>
                    <a:rPr lang="en-US" sz="2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a)</a:t>
                  </a:r>
                  <a:r>
                    <a:rPr lang="en-US" sz="20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2000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Find the</a:t>
                  </a:r>
                  <a:r>
                    <a:rPr lang="en-US" sz="2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2000" dirty="0" smtClean="0">
                      <a:solidFill>
                        <a:srgbClr val="0070C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components </a:t>
                  </a:r>
                  <a:r>
                    <a:rPr lang="en-US" sz="2000" dirty="0">
                      <a:solidFill>
                        <a:srgbClr val="0070C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of the force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0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solidFill>
                                    <a:srgbClr val="0070C0"/>
                                  </a:solidFill>
                                  <a:latin typeface="Cambria Math"/>
                                  <a:cs typeface="Times New Roman" panose="02020603050405020304" pitchFamily="18" charset="0"/>
                                </a:rPr>
                                <m:t>𝐹</m:t>
                              </m:r>
                            </m:e>
                          </m:acc>
                        </m:e>
                        <m:sub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/>
                              <a:cs typeface="Times New Roman" panose="02020603050405020304" pitchFamily="18" charset="0"/>
                            </a:rPr>
                            <m:t>23 </m:t>
                          </m:r>
                        </m:sub>
                      </m:sSub>
                    </m:oMath>
                  </a14:m>
                  <a:r>
                    <a:rPr lang="en-US" sz="2000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exerted by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/>
                              <a:cs typeface="Times New Roman" panose="020206030504050203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b="0" i="1" smtClean="0">
                          <a:latin typeface="Cambria Math"/>
                          <a:cs typeface="Times New Roman" panose="02020603050405020304" pitchFamily="18" charset="0"/>
                        </a:rPr>
                        <m:t> </m:t>
                      </m:r>
                    </m:oMath>
                  </a14:m>
                  <a:r>
                    <a:rPr lang="en-US" sz="2000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on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latin typeface="Cambria Math"/>
                              <a:cs typeface="Times New Roman" panose="020206030504050203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/>
                              <a:cs typeface="Times New Roman" panose="02020603050405020304" pitchFamily="18" charset="0"/>
                            </a:rPr>
                            <m:t>3</m:t>
                          </m:r>
                        </m:sub>
                      </m:sSub>
                    </m:oMath>
                  </a14:m>
                  <a:r>
                    <a:rPr lang="en-US" sz="2000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. </a:t>
                  </a:r>
                  <a:r>
                    <a:rPr lang="en-US" sz="2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(b) </a:t>
                  </a:r>
                  <a:r>
                    <a:rPr lang="en-US" sz="2000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Find the </a:t>
                  </a:r>
                  <a:r>
                    <a:rPr lang="en-US" sz="2000" dirty="0" smtClean="0">
                      <a:solidFill>
                        <a:srgbClr val="FF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components of the </a:t>
                  </a:r>
                  <a:r>
                    <a:rPr lang="en-US" sz="2000" dirty="0">
                      <a:solidFill>
                        <a:srgbClr val="FF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force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0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  <a:cs typeface="Times New Roman" panose="02020603050405020304" pitchFamily="18" charset="0"/>
                                </a:rPr>
                                <m:t>𝐹</m:t>
                              </m:r>
                            </m:e>
                          </m:acc>
                        </m:e>
                        <m:sub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/>
                              <a:cs typeface="Times New Roman" panose="02020603050405020304" pitchFamily="18" charset="0"/>
                            </a:rPr>
                            <m:t>13</m:t>
                          </m:r>
                        </m:sub>
                      </m:sSub>
                      <m:r>
                        <a:rPr lang="en-US" sz="2000" b="0" i="1" smtClean="0">
                          <a:latin typeface="Cambria Math"/>
                          <a:cs typeface="Times New Roman" panose="02020603050405020304" pitchFamily="18" charset="0"/>
                        </a:rPr>
                        <m:t> </m:t>
                      </m:r>
                    </m:oMath>
                  </a14:m>
                  <a:r>
                    <a:rPr lang="en-US" sz="2000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exerted </a:t>
                  </a:r>
                  <a:r>
                    <a:rPr lang="en-US" sz="2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by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/>
                              <a:cs typeface="Times New Roman" panose="020206030504050203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/>
                          <a:cs typeface="Times New Roman" panose="02020603050405020304" pitchFamily="18" charset="0"/>
                        </a:rPr>
                        <m:t> </m:t>
                      </m:r>
                    </m:oMath>
                  </a14:m>
                  <a:r>
                    <a:rPr lang="en-US" sz="2000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on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latin typeface="Cambria Math"/>
                              <a:cs typeface="Times New Roman" panose="020206030504050203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/>
                              <a:cs typeface="Times New Roman" panose="02020603050405020304" pitchFamily="18" charset="0"/>
                            </a:rPr>
                            <m:t>3</m:t>
                          </m:r>
                        </m:sub>
                      </m:sSub>
                    </m:oMath>
                  </a14:m>
                  <a:r>
                    <a:rPr lang="en-US" sz="2000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. </a:t>
                  </a:r>
                  <a:r>
                    <a:rPr lang="en-US" sz="2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(</a:t>
                  </a:r>
                  <a:r>
                    <a:rPr lang="en-US" sz="2000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c) Find</a:t>
                  </a:r>
                  <a:r>
                    <a:rPr lang="en-US" sz="2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2000" dirty="0" smtClean="0">
                      <a:solidFill>
                        <a:srgbClr val="008A3E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the </a:t>
                  </a:r>
                  <a:r>
                    <a:rPr lang="en-US" sz="2000" dirty="0">
                      <a:solidFill>
                        <a:srgbClr val="008A3E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resultant force </a:t>
                  </a:r>
                  <a:r>
                    <a:rPr lang="en-US" sz="2000" dirty="0" smtClean="0">
                      <a:solidFill>
                        <a:srgbClr val="008A3E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on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rgbClr val="008A3E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008A3E"/>
                              </a:solidFill>
                              <a:latin typeface="Cambria Math"/>
                              <a:cs typeface="Times New Roman" panose="020206030504050203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008A3E"/>
                              </a:solidFill>
                              <a:latin typeface="Cambria Math"/>
                              <a:cs typeface="Times New Roman" panose="02020603050405020304" pitchFamily="18" charset="0"/>
                            </a:rPr>
                            <m:t>3</m:t>
                          </m:r>
                        </m:sub>
                      </m:sSub>
                    </m:oMath>
                  </a14:m>
                  <a:r>
                    <a:rPr lang="en-US" sz="2000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2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in terms </a:t>
                  </a:r>
                  <a:r>
                    <a:rPr lang="en-US" sz="2000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of components </a:t>
                  </a:r>
                  <a:r>
                    <a:rPr lang="en-US" sz="2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and </a:t>
                  </a:r>
                  <a:r>
                    <a:rPr lang="en-US" sz="2000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also in </a:t>
                  </a:r>
                  <a:r>
                    <a:rPr lang="en-US" sz="2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terms </a:t>
                  </a:r>
                  <a:r>
                    <a:rPr lang="en-US" sz="2000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of magnitude </a:t>
                  </a:r>
                  <a:r>
                    <a:rPr lang="en-US" sz="2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and direction.</a:t>
                  </a:r>
                </a:p>
              </p:txBody>
            </p:sp>
          </mc:Choice>
          <mc:Fallback xmlns="">
            <p:sp>
              <p:nvSpPr>
                <p:cNvPr id="3" name="Rectangle 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2179" y="747958"/>
                  <a:ext cx="8407021" cy="2274641"/>
                </a:xfrm>
                <a:prstGeom prst="rect">
                  <a:avLst/>
                </a:prstGeom>
                <a:blipFill rotWithShape="1">
                  <a:blip r:embed="rId2"/>
                  <a:stretch>
                    <a:fillRect l="-798" t="-1786" r="-725" b="-53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4" name="Picture 3"/>
            <p:cNvPicPr/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3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199" t="22800" r="16151" b="40738"/>
            <a:stretch/>
          </p:blipFill>
          <p:spPr bwMode="auto">
            <a:xfrm>
              <a:off x="4419600" y="3022599"/>
              <a:ext cx="4038600" cy="3115412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grpSp>
        <p:nvGrpSpPr>
          <p:cNvPr id="17" name="Group 16"/>
          <p:cNvGrpSpPr/>
          <p:nvPr/>
        </p:nvGrpSpPr>
        <p:grpSpPr>
          <a:xfrm>
            <a:off x="381000" y="2419350"/>
            <a:ext cx="3651489" cy="881483"/>
            <a:chOff x="60750" y="1176361"/>
            <a:chExt cx="3651489" cy="1175310"/>
          </a:xfrm>
        </p:grpSpPr>
        <p:sp>
          <p:nvSpPr>
            <p:cNvPr id="18" name="TextBox 17"/>
            <p:cNvSpPr txBox="1"/>
            <p:nvPr/>
          </p:nvSpPr>
          <p:spPr>
            <a:xfrm>
              <a:off x="144439" y="1176361"/>
              <a:ext cx="3567800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latin typeface="Times New Roman" pitchFamily="18" charset="0"/>
                  <a:cs typeface="Times New Roman" pitchFamily="18" charset="0"/>
                </a:rPr>
                <a:t>Solution,  </a:t>
              </a:r>
              <a:endParaRPr lang="en-US" sz="2000" dirty="0">
                <a:latin typeface="Times New Roman" pitchFamily="18" charset="0"/>
                <a:cs typeface="Times New Roman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Rectangle 18"/>
                <p:cNvSpPr/>
                <p:nvPr/>
              </p:nvSpPr>
              <p:spPr>
                <a:xfrm>
                  <a:off x="60750" y="1785961"/>
                  <a:ext cx="3044231" cy="5657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20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a</m:t>
                            </m:r>
                          </m:e>
                        </m:d>
                        <m:r>
                          <a:rPr lang="en-US" sz="2000" b="0" i="0" smtClean="0">
                            <a:solidFill>
                              <a:prstClr val="black"/>
                            </a:solidFill>
                            <a:latin typeface="Cambria Math"/>
                          </a:rPr>
                          <m:t> 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F</m:t>
                            </m:r>
                          </m:e>
                          <m:sub>
                            <m:r>
                              <a:rPr lang="en-US" sz="2000" b="0" i="0" smtClean="0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23</m:t>
                            </m:r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x</m:t>
                            </m:r>
                          </m:sub>
                        </m:sSub>
                        <m:r>
                          <a:rPr lang="en-US" sz="2000" b="0" i="0" smtClean="0">
                            <a:solidFill>
                              <a:prstClr val="black"/>
                            </a:solidFill>
                            <a:latin typeface="Cambria Math"/>
                          </a:rPr>
                          <m:t>=?  ,  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F</m:t>
                            </m:r>
                          </m:e>
                          <m:sub>
                            <m:r>
                              <a:rPr lang="en-US" sz="2000" b="0" i="0" smtClean="0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23</m:t>
                            </m:r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y</m:t>
                            </m:r>
                          </m:sub>
                        </m:sSub>
                        <m:r>
                          <a:rPr lang="en-US" sz="2000" b="0" i="0" smtClean="0">
                            <a:solidFill>
                              <a:prstClr val="black"/>
                            </a:solidFill>
                            <a:latin typeface="Cambria Math"/>
                          </a:rPr>
                          <m:t>=?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9" name="Rectangle 1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750" y="1785961"/>
                  <a:ext cx="3044231" cy="565710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 b="-1159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DD04E-AD75-4CBF-9543-A3B07765056D}" type="datetime1">
              <a:rPr lang="en-US" smtClean="0"/>
              <a:t>5/18/2022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Topic 15/Physics Department / UCSY</a:t>
            </a:r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EF3C6-B130-421E-814F-9C07AF5FF370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088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56B28D-2783-44A3-97AE-65BC02A402A1}" type="datetime1">
              <a:rPr lang="en-US" smtClean="0"/>
              <a:t>5/18/2022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Topic 15/Physics Department / UCSY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EF3C6-B130-421E-814F-9C07AF5FF370}" type="slidenum">
              <a:rPr lang="en-US" smtClean="0"/>
              <a:pPr/>
              <a:t>15</a:t>
            </a:fld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799768" y="285750"/>
            <a:ext cx="5884566" cy="2212662"/>
            <a:chOff x="647368" y="273348"/>
            <a:chExt cx="5884566" cy="221266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Rectangle 4"/>
                <p:cNvSpPr/>
                <p:nvPr/>
              </p:nvSpPr>
              <p:spPr>
                <a:xfrm>
                  <a:off x="762000" y="273348"/>
                  <a:ext cx="1743426" cy="50199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F</m:t>
                          </m:r>
                        </m:e>
                        <m:sub>
                          <m:r>
                            <a:rPr lang="en-US" b="0" i="0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23</m:t>
                          </m:r>
                        </m:sub>
                      </m:sSub>
                      <m:r>
                        <a:rPr lang="en-US" b="0" i="0" smtClean="0">
                          <a:solidFill>
                            <a:prstClr val="black"/>
                          </a:solidFill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k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e</m:t>
                          </m:r>
                        </m:sub>
                      </m:sSub>
                      <m:f>
                        <m:fPr>
                          <m:ctrlPr>
                            <a:rPr lang="en-US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  <m:t>q</m:t>
                                  </m:r>
                                </m:e>
                                <m:sub>
                                  <m:r>
                                    <a:rPr lang="en-US" b="0" i="0" smtClean="0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  <m:t>q</m:t>
                                  </m:r>
                                </m:e>
                                <m:sub>
                                  <m:r>
                                    <a:rPr lang="en-US" b="0" i="0" smtClean="0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r</m:t>
                              </m:r>
                            </m:e>
                            <m:sup>
                              <m:r>
                                <a:rPr lang="en-US" b="0" i="0" smtClean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a14:m>
                  <a:r>
                    <a:rPr lang="en-US" dirty="0" smtClean="0"/>
                    <a:t> </a:t>
                  </a:r>
                  <a:endParaRPr lang="en-US" dirty="0"/>
                </a:p>
              </p:txBody>
            </p:sp>
          </mc:Choice>
          <mc:Fallback xmlns="">
            <p:sp>
              <p:nvSpPr>
                <p:cNvPr id="5" name="Rectangle 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2000" y="273348"/>
                  <a:ext cx="1743426" cy="501997"/>
                </a:xfrm>
                <a:prstGeom prst="rect">
                  <a:avLst/>
                </a:prstGeom>
                <a:blipFill rotWithShape="1"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Rectangle 5"/>
                <p:cNvSpPr/>
                <p:nvPr/>
              </p:nvSpPr>
              <p:spPr>
                <a:xfrm>
                  <a:off x="647368" y="1504950"/>
                  <a:ext cx="2476832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F</m:t>
                            </m:r>
                          </m:e>
                          <m:sub>
                            <m:r>
                              <a:rPr lang="en-US" b="0" i="0" smtClean="0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23</m:t>
                            </m:r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x</m:t>
                            </m:r>
                          </m:sub>
                        </m:sSub>
                        <m:r>
                          <a:rPr lang="en-US" b="0" i="0" smtClean="0">
                            <a:solidFill>
                              <a:prstClr val="black"/>
                            </a:solidFill>
                            <a:latin typeface="Cambria Math"/>
                          </a:rPr>
                          <m:t>=−</m:t>
                        </m:r>
                        <m:r>
                          <a:rPr lang="en-US" i="0">
                            <a:solidFill>
                              <a:prstClr val="black"/>
                            </a:solidFill>
                            <a:latin typeface="Cambria Math"/>
                            <a:ea typeface="Cambria Math"/>
                          </a:rPr>
                          <m:t>5.62×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pPr>
                          <m:e>
                            <m:r>
                              <a:rPr lang="en-US" i="0">
                                <a:solidFill>
                                  <a:prstClr val="black"/>
                                </a:solidFill>
                                <a:latin typeface="Cambria Math"/>
                                <a:ea typeface="Cambria Math"/>
                              </a:rPr>
                              <m:t>10</m:t>
                            </m:r>
                          </m:e>
                          <m:sup>
                            <m:r>
                              <a:rPr lang="en-US" i="0">
                                <a:solidFill>
                                  <a:prstClr val="black"/>
                                </a:solidFill>
                                <a:latin typeface="Cambria Math"/>
                                <a:ea typeface="Cambria Math"/>
                              </a:rPr>
                              <m:t>−9</m:t>
                            </m:r>
                          </m:sup>
                        </m:sSup>
                        <m:r>
                          <m:rPr>
                            <m:sty m:val="p"/>
                          </m:rPr>
                          <a:rPr lang="en-US" i="0">
                            <a:solidFill>
                              <a:prstClr val="black"/>
                            </a:solidFill>
                            <a:latin typeface="Cambria Math"/>
                            <a:ea typeface="Cambria Math"/>
                          </a:rPr>
                          <m:t>N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" name="Rectangle 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7368" y="1504950"/>
                  <a:ext cx="2476832" cy="369332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ectangle 6"/>
                <p:cNvSpPr/>
                <p:nvPr/>
              </p:nvSpPr>
              <p:spPr>
                <a:xfrm>
                  <a:off x="689900" y="2091158"/>
                  <a:ext cx="1098314" cy="39485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F</m:t>
                            </m:r>
                          </m:e>
                          <m:sub>
                            <m:r>
                              <a:rPr lang="en-US" b="0" i="0" smtClean="0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23</m:t>
                            </m:r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y</m:t>
                            </m:r>
                          </m:sub>
                        </m:sSub>
                        <m:r>
                          <a:rPr lang="en-US" b="0" i="0" smtClean="0">
                            <a:solidFill>
                              <a:prstClr val="black"/>
                            </a:solidFill>
                            <a:latin typeface="Cambria Math"/>
                          </a:rPr>
                          <m:t>=0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Rectangle 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9900" y="2091158"/>
                  <a:ext cx="1098314" cy="394852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 b="-769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7"/>
                <p:cNvSpPr/>
                <p:nvPr/>
              </p:nvSpPr>
              <p:spPr>
                <a:xfrm>
                  <a:off x="752660" y="817582"/>
                  <a:ext cx="5779274" cy="56432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F</m:t>
                          </m:r>
                        </m:e>
                        <m:sub>
                          <m:r>
                            <a:rPr lang="en-US" b="0" i="0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23</m:t>
                          </m:r>
                        </m:sub>
                      </m:sSub>
                      <m:r>
                        <a:rPr lang="en-US" b="0" i="0" smtClean="0">
                          <a:solidFill>
                            <a:prstClr val="black"/>
                          </a:solidFill>
                          <a:latin typeface="Cambria Math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0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8.99</m:t>
                          </m:r>
                          <m:r>
                            <a:rPr lang="en-US" b="0" i="0" smtClean="0">
                              <a:solidFill>
                                <a:prstClr val="black"/>
                              </a:solidFill>
                              <a:latin typeface="Cambria Math"/>
                              <a:ea typeface="Cambria Math"/>
                            </a:rPr>
                            <m:t>×</m:t>
                          </m:r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en-US" b="0" i="0" smtClean="0">
                                  <a:solidFill>
                                    <a:prstClr val="black"/>
                                  </a:solidFill>
                                  <a:latin typeface="Cambria Math"/>
                                  <a:ea typeface="Cambria Math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en-US" b="0" i="0" smtClean="0">
                                  <a:solidFill>
                                    <a:prstClr val="black"/>
                                  </a:solidFill>
                                  <a:latin typeface="Cambria Math"/>
                                  <a:ea typeface="Cambria Math"/>
                                </a:rPr>
                                <m:t>9</m:t>
                              </m:r>
                            </m:sup>
                          </m:sSup>
                        </m:e>
                      </m:d>
                      <m:f>
                        <m:fPr>
                          <m:ctrlPr>
                            <a:rPr lang="en-US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en-US" i="0" dirty="0">
                                  <a:latin typeface="Cambria Math"/>
                                  <a:cs typeface="Times New Roman" panose="02020603050405020304" pitchFamily="18" charset="0"/>
                                </a:rPr>
                                <m:t>2.00</m:t>
                              </m:r>
                              <m:r>
                                <a:rPr lang="en-US" i="0" dirty="0">
                                  <a:latin typeface="Cambria Math"/>
                                  <a:ea typeface="Cambria Math"/>
                                  <a:cs typeface="Times New Roman" panose="02020603050405020304" pitchFamily="18" charset="0"/>
                                </a:rPr>
                                <m:t>×</m:t>
                              </m:r>
                              <m:sSup>
                                <m:sSup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  <a:ea typeface="Cambria Math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0" dirty="0">
                                      <a:latin typeface="Cambria Math"/>
                                      <a:ea typeface="Cambria Math"/>
                                      <a:cs typeface="Times New Roman" panose="020206030504050203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i="0" dirty="0">
                                      <a:latin typeface="Cambria Math"/>
                                      <a:ea typeface="Cambria Math"/>
                                      <a:cs typeface="Times New Roman" panose="02020603050405020304" pitchFamily="18" charset="0"/>
                                    </a:rPr>
                                    <m:t>−9</m:t>
                                  </m:r>
                                </m:sup>
                              </m:sSup>
                            </m:e>
                          </m:d>
                          <m:d>
                            <m:dPr>
                              <m:ctrlPr>
                                <a:rPr lang="en-US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en-US" i="0">
                                  <a:latin typeface="Cambria Math"/>
                                  <a:cs typeface="Times New Roman" panose="02020603050405020304" pitchFamily="18" charset="0"/>
                                </a:rPr>
                                <m:t>5.00</m:t>
                              </m:r>
                              <m:r>
                                <a:rPr lang="en-US" i="0">
                                  <a:latin typeface="Cambria Math"/>
                                  <a:ea typeface="Cambria Math"/>
                                  <a:cs typeface="Times New Roman" panose="02020603050405020304" pitchFamily="18" charset="0"/>
                                </a:rPr>
                                <m:t>×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0">
                                      <a:latin typeface="Cambria Math"/>
                                      <a:ea typeface="Cambria Math"/>
                                      <a:cs typeface="Times New Roman" panose="020206030504050203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i="0">
                                      <a:latin typeface="Cambria Math"/>
                                      <a:ea typeface="Cambria Math"/>
                                      <a:cs typeface="Times New Roman" panose="02020603050405020304" pitchFamily="18" charset="0"/>
                                    </a:rPr>
                                    <m:t>−9</m:t>
                                  </m:r>
                                </m:sup>
                              </m:sSup>
                            </m:e>
                          </m:d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b="0" i="0" smtClean="0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4.00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0" smtClean="0">
                                  <a:solidFill>
                                    <a:prstClr val="black"/>
                                  </a:solidFill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0" smtClean="0">
                          <a:solidFill>
                            <a:prstClr val="black"/>
                          </a:solidFill>
                          <a:latin typeface="Cambria Math"/>
                          <a:ea typeface="Cambria Math"/>
                        </a:rPr>
                        <m:t>=5.62×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US" b="0" i="0" smtClean="0">
                              <a:solidFill>
                                <a:prstClr val="black"/>
                              </a:solidFill>
                              <a:latin typeface="Cambria Math"/>
                              <a:ea typeface="Cambria Math"/>
                            </a:rPr>
                            <m:t>10</m:t>
                          </m:r>
                        </m:e>
                        <m:sup>
                          <m:r>
                            <a:rPr lang="en-US" b="0" i="0" smtClean="0">
                              <a:solidFill>
                                <a:prstClr val="black"/>
                              </a:solidFill>
                              <a:latin typeface="Cambria Math"/>
                              <a:ea typeface="Cambria Math"/>
                            </a:rPr>
                            <m:t>−9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prstClr val="black"/>
                          </a:solidFill>
                          <a:latin typeface="Cambria Math"/>
                          <a:ea typeface="Cambria Math"/>
                        </a:rPr>
                        <m:t>N</m:t>
                      </m:r>
                    </m:oMath>
                  </a14:m>
                  <a:r>
                    <a:rPr lang="en-US" dirty="0" smtClean="0"/>
                    <a:t> </a:t>
                  </a:r>
                  <a:endParaRPr lang="en-US" dirty="0"/>
                </a:p>
              </p:txBody>
            </p:sp>
          </mc:Choice>
          <mc:Fallback xmlns="">
            <p:sp>
              <p:nvSpPr>
                <p:cNvPr id="8" name="Rectangle 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2660" y="817582"/>
                  <a:ext cx="5779274" cy="564322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" name="Group 9"/>
          <p:cNvGrpSpPr/>
          <p:nvPr/>
        </p:nvGrpSpPr>
        <p:grpSpPr>
          <a:xfrm>
            <a:off x="415117" y="2637314"/>
            <a:ext cx="7433483" cy="2055503"/>
            <a:chOff x="127379" y="4493635"/>
            <a:chExt cx="7433483" cy="274067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Rectangle 10"/>
                <p:cNvSpPr/>
                <p:nvPr/>
              </p:nvSpPr>
              <p:spPr>
                <a:xfrm>
                  <a:off x="609600" y="5074881"/>
                  <a:ext cx="6951262" cy="75243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F</m:t>
                          </m:r>
                        </m:e>
                        <m:sub>
                          <m:r>
                            <a:rPr lang="en-US" b="0" i="0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13</m:t>
                          </m:r>
                        </m:sub>
                      </m:sSub>
                      <m:r>
                        <a:rPr lang="en-US" b="0" i="0" smtClean="0">
                          <a:solidFill>
                            <a:prstClr val="black"/>
                          </a:solidFill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k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e</m:t>
                          </m:r>
                        </m:sub>
                      </m:sSub>
                      <m:f>
                        <m:fPr>
                          <m:ctrlPr>
                            <a:rPr lang="en-US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  <m:t>q</m:t>
                                  </m:r>
                                </m:e>
                                <m:sub>
                                  <m:r>
                                    <a:rPr lang="en-US" b="0" i="0" smtClean="0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  <m:t>q</m:t>
                                  </m:r>
                                </m:e>
                                <m:sub>
                                  <m:r>
                                    <a:rPr lang="en-US" b="0" i="0" smtClean="0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r</m:t>
                              </m:r>
                            </m:e>
                            <m:sup>
                              <m:r>
                                <a:rPr lang="en-US" b="0" i="0" smtClean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0" smtClean="0">
                          <a:solidFill>
                            <a:prstClr val="black"/>
                          </a:solidFill>
                          <a:latin typeface="Cambria Math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0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8.99</m:t>
                          </m:r>
                          <m:r>
                            <a:rPr lang="en-US" b="0" i="0" smtClean="0">
                              <a:solidFill>
                                <a:prstClr val="black"/>
                              </a:solidFill>
                              <a:latin typeface="Cambria Math"/>
                              <a:ea typeface="Cambria Math"/>
                            </a:rPr>
                            <m:t>×</m:t>
                          </m:r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en-US" b="0" i="0" smtClean="0">
                                  <a:solidFill>
                                    <a:prstClr val="black"/>
                                  </a:solidFill>
                                  <a:latin typeface="Cambria Math"/>
                                  <a:ea typeface="Cambria Math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en-US" b="0" i="0" smtClean="0">
                                  <a:solidFill>
                                    <a:prstClr val="black"/>
                                  </a:solidFill>
                                  <a:latin typeface="Cambria Math"/>
                                  <a:ea typeface="Cambria Math"/>
                                </a:rPr>
                                <m:t>9</m:t>
                              </m:r>
                            </m:sup>
                          </m:sSup>
                        </m:e>
                      </m:d>
                      <m:f>
                        <m:fPr>
                          <m:ctrlPr>
                            <a:rPr lang="en-US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en-US" b="0" i="0" smtClean="0">
                                  <a:solidFill>
                                    <a:prstClr val="black"/>
                                  </a:solidFill>
                                  <a:latin typeface="Cambria Math"/>
                                  <a:ea typeface="Cambria Math"/>
                                </a:rPr>
                                <m:t>6</m:t>
                              </m:r>
                              <m:r>
                                <a:rPr lang="en-US" i="0" dirty="0">
                                  <a:latin typeface="Cambria Math"/>
                                  <a:cs typeface="Times New Roman" panose="02020603050405020304" pitchFamily="18" charset="0"/>
                                </a:rPr>
                                <m:t>.00</m:t>
                              </m:r>
                              <m:r>
                                <a:rPr lang="en-US" i="0" dirty="0">
                                  <a:latin typeface="Cambria Math"/>
                                  <a:ea typeface="Cambria Math"/>
                                  <a:cs typeface="Times New Roman" panose="02020603050405020304" pitchFamily="18" charset="0"/>
                                </a:rPr>
                                <m:t>×</m:t>
                              </m:r>
                              <m:sSup>
                                <m:sSup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  <a:ea typeface="Cambria Math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0" dirty="0">
                                      <a:latin typeface="Cambria Math"/>
                                      <a:ea typeface="Cambria Math"/>
                                      <a:cs typeface="Times New Roman" panose="020206030504050203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i="0" dirty="0">
                                      <a:latin typeface="Cambria Math"/>
                                      <a:ea typeface="Cambria Math"/>
                                      <a:cs typeface="Times New Roman" panose="02020603050405020304" pitchFamily="18" charset="0"/>
                                    </a:rPr>
                                    <m:t>−9</m:t>
                                  </m:r>
                                </m:sup>
                              </m:sSup>
                            </m:e>
                          </m:d>
                          <m:d>
                            <m:dPr>
                              <m:ctrlPr>
                                <a:rPr lang="en-US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en-US" i="0">
                                  <a:latin typeface="Cambria Math"/>
                                  <a:cs typeface="Times New Roman" panose="02020603050405020304" pitchFamily="18" charset="0"/>
                                </a:rPr>
                                <m:t>5.00</m:t>
                              </m:r>
                              <m:r>
                                <a:rPr lang="en-US" i="0">
                                  <a:latin typeface="Cambria Math"/>
                                  <a:ea typeface="Cambria Math"/>
                                  <a:cs typeface="Times New Roman" panose="02020603050405020304" pitchFamily="18" charset="0"/>
                                </a:rPr>
                                <m:t>×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0">
                                      <a:latin typeface="Cambria Math"/>
                                      <a:ea typeface="Cambria Math"/>
                                      <a:cs typeface="Times New Roman" panose="020206030504050203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i="0">
                                      <a:latin typeface="Cambria Math"/>
                                      <a:ea typeface="Cambria Math"/>
                                      <a:cs typeface="Times New Roman" panose="02020603050405020304" pitchFamily="18" charset="0"/>
                                    </a:rPr>
                                    <m:t>−9</m:t>
                                  </m:r>
                                </m:sup>
                              </m:sSup>
                            </m:e>
                          </m:d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b="0" i="0" smtClean="0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5.00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0" smtClean="0">
                                  <a:solidFill>
                                    <a:prstClr val="black"/>
                                  </a:solidFill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0" smtClean="0">
                          <a:solidFill>
                            <a:prstClr val="black"/>
                          </a:solidFill>
                          <a:latin typeface="Cambria Math"/>
                          <a:ea typeface="Cambria Math"/>
                        </a:rPr>
                        <m:t>=1.08×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US" b="0" i="0" smtClean="0">
                              <a:solidFill>
                                <a:prstClr val="black"/>
                              </a:solidFill>
                              <a:latin typeface="Cambria Math"/>
                              <a:ea typeface="Cambria Math"/>
                            </a:rPr>
                            <m:t>10</m:t>
                          </m:r>
                        </m:e>
                        <m:sup>
                          <m:r>
                            <a:rPr lang="en-US" b="0" i="0" smtClean="0">
                              <a:solidFill>
                                <a:prstClr val="black"/>
                              </a:solidFill>
                              <a:latin typeface="Cambria Math"/>
                              <a:ea typeface="Cambria Math"/>
                            </a:rPr>
                            <m:t>−8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prstClr val="black"/>
                          </a:solidFill>
                          <a:latin typeface="Cambria Math"/>
                          <a:ea typeface="Cambria Math"/>
                        </a:rPr>
                        <m:t>N</m:t>
                      </m:r>
                    </m:oMath>
                  </a14:m>
                  <a:r>
                    <a:rPr lang="en-US" dirty="0" smtClean="0"/>
                    <a:t> </a:t>
                  </a:r>
                  <a:endParaRPr lang="en-US" dirty="0"/>
                </a:p>
              </p:txBody>
            </p:sp>
          </mc:Choice>
          <mc:Fallback xmlns="">
            <p:sp>
              <p:nvSpPr>
                <p:cNvPr id="11" name="Rectangle 1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9600" y="5074881"/>
                  <a:ext cx="6951262" cy="752430"/>
                </a:xfrm>
                <a:prstGeom prst="rect">
                  <a:avLst/>
                </a:prstGeom>
                <a:blipFill rotWithShape="1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Rectangle 11"/>
                <p:cNvSpPr/>
                <p:nvPr/>
              </p:nvSpPr>
              <p:spPr>
                <a:xfrm>
                  <a:off x="127379" y="4493635"/>
                  <a:ext cx="2731517" cy="52647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b</m:t>
                            </m:r>
                          </m:e>
                        </m:d>
                        <m:r>
                          <a:rPr lang="en-US" b="0" i="0" smtClean="0">
                            <a:solidFill>
                              <a:prstClr val="black"/>
                            </a:solidFill>
                            <a:latin typeface="Cambria Math"/>
                          </a:rPr>
                          <m:t> 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F</m:t>
                            </m:r>
                          </m:e>
                          <m:sub>
                            <m:r>
                              <a:rPr lang="en-US" b="0" i="0" smtClean="0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13</m:t>
                            </m:r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x</m:t>
                            </m:r>
                          </m:sub>
                        </m:sSub>
                        <m:r>
                          <a:rPr lang="en-US" b="0" i="0" smtClean="0">
                            <a:solidFill>
                              <a:prstClr val="black"/>
                            </a:solidFill>
                            <a:latin typeface="Cambria Math"/>
                          </a:rPr>
                          <m:t>=?  ,  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F</m:t>
                            </m:r>
                          </m:e>
                          <m:sub>
                            <m:r>
                              <a:rPr lang="en-US" b="0" i="0" smtClean="0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13</m:t>
                            </m:r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y</m:t>
                            </m:r>
                          </m:sub>
                        </m:sSub>
                        <m:r>
                          <a:rPr lang="en-US" b="0" i="0" smtClean="0">
                            <a:solidFill>
                              <a:prstClr val="black"/>
                            </a:solidFill>
                            <a:latin typeface="Cambria Math"/>
                          </a:rPr>
                          <m:t>=?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" name="Rectangle 1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7379" y="4493635"/>
                  <a:ext cx="2731517" cy="526470"/>
                </a:xfrm>
                <a:prstGeom prst="rect">
                  <a:avLst/>
                </a:prstGeom>
                <a:blipFill rotWithShape="1">
                  <a:blip r:embed="rId7"/>
                  <a:stretch>
                    <a:fillRect b="-937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Rectangle 12"/>
                <p:cNvSpPr/>
                <p:nvPr/>
              </p:nvSpPr>
              <p:spPr>
                <a:xfrm>
                  <a:off x="492365" y="5946752"/>
                  <a:ext cx="6122574" cy="49244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F</m:t>
                          </m:r>
                        </m:e>
                        <m:sub>
                          <m:r>
                            <a:rPr lang="en-US" b="0" i="0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13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x</m:t>
                          </m:r>
                        </m:sub>
                      </m:sSub>
                      <m:r>
                        <a:rPr lang="en-US" b="0" i="0" smtClean="0">
                          <a:solidFill>
                            <a:prstClr val="black"/>
                          </a:solidFill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F</m:t>
                          </m:r>
                        </m:e>
                        <m:sub>
                          <m:r>
                            <a:rPr lang="en-US" b="0" i="0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13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prstClr val="black"/>
                          </a:solidFill>
                          <a:latin typeface="Cambria Math"/>
                        </a:rPr>
                        <m:t>cos</m:t>
                      </m:r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prstClr val="black"/>
                          </a:solidFill>
                          <a:latin typeface="Cambria Math"/>
                          <a:ea typeface="Cambria Math"/>
                        </a:rPr>
                        <m:t>θ</m:t>
                      </m:r>
                      <m:r>
                        <a:rPr lang="en-US" b="0" i="0" smtClean="0">
                          <a:solidFill>
                            <a:prstClr val="black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b="0" i="0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1.08</m:t>
                          </m:r>
                          <m:r>
                            <a:rPr lang="en-US" i="0">
                              <a:solidFill>
                                <a:prstClr val="black"/>
                              </a:solidFill>
                              <a:latin typeface="Cambria Math"/>
                              <a:ea typeface="Cambria Math"/>
                            </a:rPr>
                            <m:t>×</m:t>
                          </m:r>
                          <m:sSup>
                            <m:sSupPr>
                              <m:ctrlP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en-US" i="0">
                                  <a:solidFill>
                                    <a:prstClr val="black"/>
                                  </a:solidFill>
                                  <a:latin typeface="Cambria Math"/>
                                  <a:ea typeface="Cambria Math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en-US" i="0">
                                  <a:solidFill>
                                    <a:prstClr val="black"/>
                                  </a:solidFill>
                                  <a:latin typeface="Cambria Math"/>
                                  <a:ea typeface="Cambria Math"/>
                                </a:rPr>
                                <m:t>−</m:t>
                              </m:r>
                              <m:r>
                                <a:rPr lang="en-US" b="0" i="0" smtClean="0">
                                  <a:solidFill>
                                    <a:prstClr val="black"/>
                                  </a:solidFill>
                                  <a:latin typeface="Cambria Math"/>
                                  <a:ea typeface="Cambria Math"/>
                                </a:rPr>
                                <m:t>8</m:t>
                              </m:r>
                            </m:sup>
                          </m:sSup>
                        </m:e>
                      </m:d>
                      <m:func>
                        <m:funcPr>
                          <m:ctrlPr>
                            <a:rPr lang="en-US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prstClr val="black"/>
                              </a:solidFill>
                              <a:latin typeface="Cambria Math"/>
                              <a:ea typeface="Cambria Math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en-US" b="0" i="0" smtClean="0">
                                  <a:solidFill>
                                    <a:prstClr val="black"/>
                                  </a:solidFill>
                                  <a:latin typeface="Cambria Math"/>
                                  <a:ea typeface="Cambria Math"/>
                                </a:rPr>
                                <m:t>36.9°</m:t>
                              </m:r>
                            </m:e>
                          </m:d>
                        </m:e>
                      </m:func>
                      <m:r>
                        <a:rPr lang="en-US" b="0" i="0" smtClean="0">
                          <a:solidFill>
                            <a:prstClr val="black"/>
                          </a:solidFill>
                          <a:latin typeface="Cambria Math"/>
                          <a:ea typeface="Cambria Math"/>
                        </a:rPr>
                        <m:t>=8.64×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US" b="0" i="0" smtClean="0">
                              <a:solidFill>
                                <a:prstClr val="black"/>
                              </a:solidFill>
                              <a:latin typeface="Cambria Math"/>
                              <a:ea typeface="Cambria Math"/>
                            </a:rPr>
                            <m:t>10</m:t>
                          </m:r>
                        </m:e>
                        <m:sup>
                          <m:r>
                            <a:rPr lang="en-US" b="0" i="0" smtClean="0">
                              <a:solidFill>
                                <a:prstClr val="black"/>
                              </a:solidFill>
                              <a:latin typeface="Cambria Math"/>
                              <a:ea typeface="Cambria Math"/>
                            </a:rPr>
                            <m:t>−9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prstClr val="black"/>
                          </a:solidFill>
                          <a:latin typeface="Cambria Math"/>
                          <a:ea typeface="Cambria Math"/>
                        </a:rPr>
                        <m:t>N</m:t>
                      </m:r>
                    </m:oMath>
                  </a14:m>
                  <a:r>
                    <a:rPr lang="en-US" dirty="0" smtClean="0"/>
                    <a:t> </a:t>
                  </a:r>
                  <a:endParaRPr lang="en-US" dirty="0"/>
                </a:p>
              </p:txBody>
            </p:sp>
          </mc:Choice>
          <mc:Fallback xmlns="">
            <p:sp>
              <p:nvSpPr>
                <p:cNvPr id="13" name="Rectangle 1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2365" y="5946752"/>
                  <a:ext cx="6122574" cy="492443"/>
                </a:xfrm>
                <a:prstGeom prst="rect">
                  <a:avLst/>
                </a:prstGeom>
                <a:blipFill rotWithShape="1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Rectangle 13"/>
                <p:cNvSpPr/>
                <p:nvPr/>
              </p:nvSpPr>
              <p:spPr>
                <a:xfrm>
                  <a:off x="512134" y="6700485"/>
                  <a:ext cx="6066469" cy="53382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F</m:t>
                          </m:r>
                        </m:e>
                        <m:sub>
                          <m:r>
                            <a:rPr lang="en-US" b="0" i="0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13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y</m:t>
                          </m:r>
                        </m:sub>
                      </m:sSub>
                      <m:r>
                        <a:rPr lang="en-US" b="0" i="0" smtClean="0">
                          <a:solidFill>
                            <a:prstClr val="black"/>
                          </a:solidFill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F</m:t>
                          </m:r>
                        </m:e>
                        <m:sub>
                          <m:r>
                            <a:rPr lang="en-US" b="0" i="0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13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prstClr val="black"/>
                          </a:solidFill>
                          <a:latin typeface="Cambria Math"/>
                        </a:rPr>
                        <m:t>sin</m:t>
                      </m:r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prstClr val="black"/>
                          </a:solidFill>
                          <a:latin typeface="Cambria Math"/>
                          <a:ea typeface="Cambria Math"/>
                        </a:rPr>
                        <m:t>θ</m:t>
                      </m:r>
                      <m:r>
                        <a:rPr lang="en-US" b="0" i="0" smtClean="0">
                          <a:solidFill>
                            <a:prstClr val="black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b="0" i="0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1.08</m:t>
                          </m:r>
                          <m:r>
                            <a:rPr lang="en-US" i="0">
                              <a:solidFill>
                                <a:prstClr val="black"/>
                              </a:solidFill>
                              <a:latin typeface="Cambria Math"/>
                              <a:ea typeface="Cambria Math"/>
                            </a:rPr>
                            <m:t>×</m:t>
                          </m:r>
                          <m:sSup>
                            <m:sSupPr>
                              <m:ctrlP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en-US" i="0">
                                  <a:solidFill>
                                    <a:prstClr val="black"/>
                                  </a:solidFill>
                                  <a:latin typeface="Cambria Math"/>
                                  <a:ea typeface="Cambria Math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en-US" i="0">
                                  <a:solidFill>
                                    <a:prstClr val="black"/>
                                  </a:solidFill>
                                  <a:latin typeface="Cambria Math"/>
                                  <a:ea typeface="Cambria Math"/>
                                </a:rPr>
                                <m:t>−</m:t>
                              </m:r>
                              <m:r>
                                <a:rPr lang="en-US" b="0" i="0" smtClean="0">
                                  <a:solidFill>
                                    <a:prstClr val="black"/>
                                  </a:solidFill>
                                  <a:latin typeface="Cambria Math"/>
                                  <a:ea typeface="Cambria Math"/>
                                </a:rPr>
                                <m:t>8</m:t>
                              </m:r>
                            </m:sup>
                          </m:sSup>
                        </m:e>
                      </m:d>
                      <m:func>
                        <m:funcPr>
                          <m:ctrlPr>
                            <a:rPr lang="en-US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prstClr val="black"/>
                              </a:solidFill>
                              <a:latin typeface="Cambria Math"/>
                              <a:ea typeface="Cambria Math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en-US" b="0" i="0" smtClean="0">
                                  <a:solidFill>
                                    <a:prstClr val="black"/>
                                  </a:solidFill>
                                  <a:latin typeface="Cambria Math"/>
                                  <a:ea typeface="Cambria Math"/>
                                </a:rPr>
                                <m:t>36.9°</m:t>
                              </m:r>
                            </m:e>
                          </m:d>
                        </m:e>
                      </m:func>
                      <m:r>
                        <a:rPr lang="en-US" b="0" i="0" smtClean="0">
                          <a:solidFill>
                            <a:prstClr val="black"/>
                          </a:solidFill>
                          <a:latin typeface="Cambria Math"/>
                          <a:ea typeface="Cambria Math"/>
                        </a:rPr>
                        <m:t>=6.48×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US" b="0" i="0" smtClean="0">
                              <a:solidFill>
                                <a:prstClr val="black"/>
                              </a:solidFill>
                              <a:latin typeface="Cambria Math"/>
                              <a:ea typeface="Cambria Math"/>
                            </a:rPr>
                            <m:t>10</m:t>
                          </m:r>
                        </m:e>
                        <m:sup>
                          <m:r>
                            <a:rPr lang="en-US" b="0" i="0" smtClean="0">
                              <a:solidFill>
                                <a:prstClr val="black"/>
                              </a:solidFill>
                              <a:latin typeface="Cambria Math"/>
                              <a:ea typeface="Cambria Math"/>
                            </a:rPr>
                            <m:t>−9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prstClr val="black"/>
                          </a:solidFill>
                          <a:latin typeface="Cambria Math"/>
                          <a:ea typeface="Cambria Math"/>
                        </a:rPr>
                        <m:t>N</m:t>
                      </m:r>
                    </m:oMath>
                  </a14:m>
                  <a:r>
                    <a:rPr lang="en-US" dirty="0" smtClean="0"/>
                    <a:t> </a:t>
                  </a:r>
                  <a:endParaRPr lang="en-US" dirty="0"/>
                </a:p>
              </p:txBody>
            </p:sp>
          </mc:Choice>
          <mc:Fallback xmlns="">
            <p:sp>
              <p:nvSpPr>
                <p:cNvPr id="14" name="Rectangle 1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2134" y="6700485"/>
                  <a:ext cx="6066469" cy="533822"/>
                </a:xfrm>
                <a:prstGeom prst="rect">
                  <a:avLst/>
                </a:prstGeom>
                <a:blipFill rotWithShape="1">
                  <a:blip r:embed="rId9"/>
                  <a:stretch>
                    <a:fillRect b="-757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5" name="Left Arrow 14"/>
          <p:cNvSpPr/>
          <p:nvPr/>
        </p:nvSpPr>
        <p:spPr>
          <a:xfrm>
            <a:off x="2088603" y="2226025"/>
            <a:ext cx="606817" cy="149921"/>
          </a:xfrm>
          <a:prstGeom prst="lef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Left Arrow 15"/>
          <p:cNvSpPr/>
          <p:nvPr/>
        </p:nvSpPr>
        <p:spPr>
          <a:xfrm>
            <a:off x="3431783" y="1627057"/>
            <a:ext cx="606817" cy="149921"/>
          </a:xfrm>
          <a:prstGeom prst="lef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Left Arrow 16"/>
          <p:cNvSpPr/>
          <p:nvPr/>
        </p:nvSpPr>
        <p:spPr>
          <a:xfrm>
            <a:off x="6866341" y="4417673"/>
            <a:ext cx="606817" cy="149921"/>
          </a:xfrm>
          <a:prstGeom prst="lef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Left Arrow 17"/>
          <p:cNvSpPr/>
          <p:nvPr/>
        </p:nvSpPr>
        <p:spPr>
          <a:xfrm>
            <a:off x="6910746" y="3836856"/>
            <a:ext cx="606817" cy="149921"/>
          </a:xfrm>
          <a:prstGeom prst="lef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9682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531305" y="665079"/>
            <a:ext cx="8001787" cy="3278271"/>
            <a:chOff x="143729" y="-384912"/>
            <a:chExt cx="8001787" cy="4371028"/>
          </a:xfrm>
        </p:grpSpPr>
        <p:grpSp>
          <p:nvGrpSpPr>
            <p:cNvPr id="6" name="Group 5"/>
            <p:cNvGrpSpPr/>
            <p:nvPr/>
          </p:nvGrpSpPr>
          <p:grpSpPr>
            <a:xfrm>
              <a:off x="143729" y="-384912"/>
              <a:ext cx="4094255" cy="537241"/>
              <a:chOff x="143729" y="-384912"/>
              <a:chExt cx="4094255" cy="537241"/>
            </a:xfrm>
          </p:grpSpPr>
          <p:sp>
            <p:nvSpPr>
              <p:cNvPr id="4" name="TextBox 3"/>
              <p:cNvSpPr txBox="1"/>
              <p:nvPr/>
            </p:nvSpPr>
            <p:spPr>
              <a:xfrm>
                <a:off x="143729" y="-351313"/>
                <a:ext cx="2895600" cy="4924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(c) 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resultant 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force,</a:t>
                </a:r>
                <a:r>
                  <a:rPr lang="en-US" dirty="0" smtClean="0"/>
                  <a:t> </a:t>
                </a:r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" name="TextBox 4"/>
                  <p:cNvSpPr txBox="1"/>
                  <p:nvPr/>
                </p:nvSpPr>
                <p:spPr>
                  <a:xfrm>
                    <a:off x="2463139" y="-384912"/>
                    <a:ext cx="1774845" cy="53724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⃗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/>
                                </a:rPr>
                                <m:t>F</m:t>
                              </m:r>
                            </m:e>
                          </m:acc>
                          <m:r>
                            <a:rPr lang="en-US" b="0" i="0" smtClean="0">
                              <a:latin typeface="Cambria Math"/>
                            </a:rPr>
                            <m:t>=?  ,  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/>
                              <a:ea typeface="Cambria Math"/>
                            </a:rPr>
                            <m:t>θ</m:t>
                          </m:r>
                          <m:r>
                            <a:rPr lang="en-US" b="0" i="0" smtClean="0">
                              <a:latin typeface="Cambria Math"/>
                              <a:ea typeface="Cambria Math"/>
                            </a:rPr>
                            <m:t>=?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5" name="TextBox 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463139" y="-384912"/>
                    <a:ext cx="1811458" cy="402931"/>
                  </a:xfrm>
                  <a:prstGeom prst="rect">
                    <a:avLst/>
                  </a:prstGeom>
                  <a:blipFill rotWithShape="1">
                    <a:blip r:embed="rId2"/>
                    <a:stretch>
                      <a:fillRect t="-30000" r="-4040" b="-64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3" name="Group 12"/>
            <p:cNvGrpSpPr/>
            <p:nvPr/>
          </p:nvGrpSpPr>
          <p:grpSpPr>
            <a:xfrm>
              <a:off x="558523" y="396581"/>
              <a:ext cx="7586993" cy="3589535"/>
              <a:chOff x="461953" y="396581"/>
              <a:chExt cx="7586993" cy="358953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TextBox 6"/>
                  <p:cNvSpPr txBox="1"/>
                  <p:nvPr/>
                </p:nvSpPr>
                <p:spPr>
                  <a:xfrm>
                    <a:off x="469361" y="396581"/>
                    <a:ext cx="6462731" cy="49244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/>
                                </a:rPr>
                                <m:t>F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/>
                                </a:rPr>
                                <m:t>x</m:t>
                              </m:r>
                            </m:sub>
                          </m:sSub>
                          <m:r>
                            <a:rPr lang="en-US" b="0" i="0" smtClean="0">
                              <a:latin typeface="Cambria Math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i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F</m:t>
                              </m:r>
                            </m:e>
                            <m:sub>
                              <m:r>
                                <a:rPr lang="en-US" i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13</m:t>
                              </m:r>
                              <m:r>
                                <m:rPr>
                                  <m:sty m:val="p"/>
                                </m:rPr>
                                <a:rPr lang="en-US" i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x</m:t>
                              </m:r>
                            </m:sub>
                          </m:sSub>
                          <m:r>
                            <a:rPr lang="en-US" b="0" i="0" smtClean="0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i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F</m:t>
                              </m:r>
                            </m:e>
                            <m:sub>
                              <m:r>
                                <a:rPr lang="en-US" i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23</m:t>
                              </m:r>
                              <m:r>
                                <m:rPr>
                                  <m:sty m:val="p"/>
                                </m:rPr>
                                <a:rPr lang="en-US" i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x</m:t>
                              </m:r>
                            </m:sub>
                          </m:sSub>
                          <m:r>
                            <a:rPr lang="en-US" b="0" i="0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=</m:t>
                          </m:r>
                          <m:r>
                            <a:rPr lang="en-US" i="0">
                              <a:solidFill>
                                <a:prstClr val="black"/>
                              </a:solidFill>
                              <a:latin typeface="Cambria Math"/>
                              <a:ea typeface="Cambria Math"/>
                            </a:rPr>
                            <m:t>8.64×</m:t>
                          </m:r>
                          <m:sSup>
                            <m:sSupPr>
                              <m:ctrlP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en-US" i="0">
                                  <a:solidFill>
                                    <a:prstClr val="black"/>
                                  </a:solidFill>
                                  <a:latin typeface="Cambria Math"/>
                                  <a:ea typeface="Cambria Math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en-US" i="0">
                                  <a:solidFill>
                                    <a:prstClr val="black"/>
                                  </a:solidFill>
                                  <a:latin typeface="Cambria Math"/>
                                  <a:ea typeface="Cambria Math"/>
                                </a:rPr>
                                <m:t>−9</m:t>
                              </m:r>
                            </m:sup>
                          </m:sSup>
                          <m:r>
                            <a:rPr lang="en-US" b="0" i="0" smtClean="0">
                              <a:solidFill>
                                <a:prstClr val="black"/>
                              </a:solidFill>
                              <a:latin typeface="Cambria Math"/>
                              <a:ea typeface="Cambria Math"/>
                            </a:rPr>
                            <m:t>−</m:t>
                          </m:r>
                          <m:r>
                            <a:rPr lang="en-US" i="0">
                              <a:solidFill>
                                <a:prstClr val="black"/>
                              </a:solidFill>
                              <a:latin typeface="Cambria Math"/>
                              <a:ea typeface="Cambria Math"/>
                            </a:rPr>
                            <m:t>5.62×</m:t>
                          </m:r>
                          <m:sSup>
                            <m:sSupPr>
                              <m:ctrlP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en-US" i="0">
                                  <a:solidFill>
                                    <a:prstClr val="black"/>
                                  </a:solidFill>
                                  <a:latin typeface="Cambria Math"/>
                                  <a:ea typeface="Cambria Math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en-US" i="0">
                                  <a:solidFill>
                                    <a:prstClr val="black"/>
                                  </a:solidFill>
                                  <a:latin typeface="Cambria Math"/>
                                  <a:ea typeface="Cambria Math"/>
                                </a:rPr>
                                <m:t>−9</m:t>
                              </m:r>
                            </m:sup>
                          </m:sSup>
                          <m:r>
                            <a:rPr lang="en-US" b="0" i="0" smtClean="0">
                              <a:solidFill>
                                <a:prstClr val="black"/>
                              </a:solidFill>
                              <a:latin typeface="Cambria Math"/>
                              <a:ea typeface="Cambria Math"/>
                            </a:rPr>
                            <m:t>=3.02×</m:t>
                          </m:r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en-US" b="0" i="0" smtClean="0">
                                  <a:solidFill>
                                    <a:prstClr val="black"/>
                                  </a:solidFill>
                                  <a:latin typeface="Cambria Math"/>
                                  <a:ea typeface="Cambria Math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en-US" b="0" i="0" smtClean="0">
                                  <a:solidFill>
                                    <a:prstClr val="black"/>
                                  </a:solidFill>
                                  <a:latin typeface="Cambria Math"/>
                                  <a:ea typeface="Cambria Math"/>
                                </a:rPr>
                                <m:t>−9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prstClr val="black"/>
                              </a:solidFill>
                              <a:latin typeface="Cambria Math"/>
                              <a:ea typeface="Cambria Math"/>
                            </a:rPr>
                            <m:t>N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7" name="TextBox 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69361" y="396581"/>
                    <a:ext cx="6462731" cy="492443"/>
                  </a:xfrm>
                  <a:prstGeom prst="rect">
                    <a:avLst/>
                  </a:prstGeom>
                  <a:blipFill rotWithShape="1"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TextBox 9"/>
                  <p:cNvSpPr txBox="1"/>
                  <p:nvPr/>
                </p:nvSpPr>
                <p:spPr>
                  <a:xfrm>
                    <a:off x="484503" y="1086748"/>
                    <a:ext cx="6987850" cy="52903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/>
                                </a:rPr>
                                <m:t>F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/>
                                </a:rPr>
                                <m:t>y</m:t>
                              </m:r>
                            </m:sub>
                          </m:sSub>
                          <m:r>
                            <a:rPr lang="en-US" b="0" i="0" smtClean="0">
                              <a:latin typeface="Cambria Math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i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F</m:t>
                              </m:r>
                            </m:e>
                            <m:sub>
                              <m:r>
                                <a:rPr lang="en-US" b="0" i="0" smtClean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1</m:t>
                              </m:r>
                              <m:r>
                                <a:rPr lang="en-US" i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3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y</m:t>
                              </m:r>
                            </m:sub>
                          </m:sSub>
                          <m:r>
                            <a:rPr lang="en-US" b="0" i="0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i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F</m:t>
                              </m:r>
                            </m:e>
                            <m:sub>
                              <m:r>
                                <a:rPr lang="en-US" i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23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y</m:t>
                              </m:r>
                            </m:sub>
                          </m:sSub>
                          <m:r>
                            <a:rPr lang="en-US" b="0" i="0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=</m:t>
                          </m:r>
                          <m:r>
                            <a:rPr lang="en-US" i="0">
                              <a:solidFill>
                                <a:prstClr val="black"/>
                              </a:solidFill>
                              <a:latin typeface="Cambria Math"/>
                              <a:ea typeface="Cambria Math"/>
                            </a:rPr>
                            <m:t>6.48×</m:t>
                          </m:r>
                          <m:sSup>
                            <m:sSupPr>
                              <m:ctrlP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en-US" i="0">
                                  <a:solidFill>
                                    <a:prstClr val="black"/>
                                  </a:solidFill>
                                  <a:latin typeface="Cambria Math"/>
                                  <a:ea typeface="Cambria Math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en-US" i="0">
                                  <a:solidFill>
                                    <a:prstClr val="black"/>
                                  </a:solidFill>
                                  <a:latin typeface="Cambria Math"/>
                                  <a:ea typeface="Cambria Math"/>
                                </a:rPr>
                                <m:t>−9</m:t>
                              </m:r>
                            </m:sup>
                          </m:sSup>
                          <m:r>
                            <a:rPr lang="en-US" b="0" i="0" smtClean="0">
                              <a:solidFill>
                                <a:prstClr val="black"/>
                              </a:solidFill>
                              <a:latin typeface="Cambria Math"/>
                              <a:ea typeface="Cambria Math"/>
                            </a:rPr>
                            <m:t>+0=</m:t>
                          </m:r>
                          <m:r>
                            <a:rPr lang="en-US" i="0">
                              <a:solidFill>
                                <a:prstClr val="black"/>
                              </a:solidFill>
                              <a:latin typeface="Cambria Math"/>
                              <a:ea typeface="Cambria Math"/>
                            </a:rPr>
                            <m:t>6.48×</m:t>
                          </m:r>
                          <m:sSup>
                            <m:sSupPr>
                              <m:ctrlP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en-US" i="0">
                                  <a:solidFill>
                                    <a:prstClr val="black"/>
                                  </a:solidFill>
                                  <a:latin typeface="Cambria Math"/>
                                  <a:ea typeface="Cambria Math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en-US" i="0">
                                  <a:solidFill>
                                    <a:prstClr val="black"/>
                                  </a:solidFill>
                                  <a:latin typeface="Cambria Math"/>
                                  <a:ea typeface="Cambria Math"/>
                                </a:rPr>
                                <m:t>−9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n-US" i="0">
                              <a:solidFill>
                                <a:prstClr val="black"/>
                              </a:solidFill>
                              <a:latin typeface="Cambria Math"/>
                              <a:ea typeface="Cambria Math"/>
                            </a:rPr>
                            <m:t>N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0" name="TextBox 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4503" y="1086748"/>
                    <a:ext cx="6987850" cy="529033"/>
                  </a:xfrm>
                  <a:prstGeom prst="rect">
                    <a:avLst/>
                  </a:prstGeom>
                  <a:blipFill rotWithShape="1">
                    <a:blip r:embed="rId4"/>
                    <a:stretch>
                      <a:fillRect b="-615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TextBox 10"/>
                  <p:cNvSpPr txBox="1"/>
                  <p:nvPr/>
                </p:nvSpPr>
                <p:spPr>
                  <a:xfrm>
                    <a:off x="484503" y="1920581"/>
                    <a:ext cx="7564443" cy="87468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/>
                              </a:rPr>
                              <m:t>F</m:t>
                            </m:r>
                          </m:e>
                        </m:acc>
                        <m:r>
                          <a:rPr lang="en-US" b="0" i="0" smtClean="0">
                            <a:latin typeface="Cambria Math"/>
                          </a:rPr>
                          <m:t>=</m:t>
                        </m:r>
                        <m:rad>
                          <m:radPr>
                            <m:deg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/>
                                      </a:rPr>
                                      <m:t>F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/>
                                      </a:rPr>
                                      <m:t>x</m:t>
                                    </m:r>
                                  </m:sub>
                                </m:sSub>
                              </m:e>
                              <m:sup>
                                <m:r>
                                  <a:rPr lang="en-US" b="0" i="0" smtClean="0">
                                    <a:latin typeface="Cambria Math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b="0" i="0" smtClean="0">
                                <a:latin typeface="Cambria Math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/>
                                      </a:rPr>
                                      <m:t>F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/>
                                      </a:rPr>
                                      <m:t>y</m:t>
                                    </m:r>
                                  </m:sub>
                                </m:sSub>
                              </m:e>
                              <m:sup>
                                <m:r>
                                  <a:rPr lang="en-US" b="0" i="0" smtClean="0">
                                    <a:latin typeface="Cambria Math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  <m:r>
                          <a:rPr lang="en-US" b="0" i="0" smtClean="0">
                            <a:latin typeface="Cambria Math"/>
                          </a:rPr>
                          <m:t>=</m:t>
                        </m:r>
                        <m:rad>
                          <m:radPr>
                            <m:deg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0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  <a:ea typeface="Cambria Math"/>
                                      </a:rPr>
                                      <m:t>3.02×</m:t>
                                    </m:r>
                                    <m:sSup>
                                      <m:sSupPr>
                                        <m:ctrlPr>
                                          <a:rPr lang="en-US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i="0">
                                            <a:solidFill>
                                              <a:prstClr val="black"/>
                                            </a:solidFill>
                                            <a:latin typeface="Cambria Math"/>
                                            <a:ea typeface="Cambria Math"/>
                                          </a:rPr>
                                          <m:t>10</m:t>
                                        </m:r>
                                      </m:e>
                                      <m:sup>
                                        <m:r>
                                          <a:rPr lang="en-US" i="0">
                                            <a:solidFill>
                                              <a:prstClr val="black"/>
                                            </a:solidFill>
                                            <a:latin typeface="Cambria Math"/>
                                            <a:ea typeface="Cambria Math"/>
                                          </a:rPr>
                                          <m:t>−9</m:t>
                                        </m:r>
                                      </m:sup>
                                    </m:sSup>
                                    <m:r>
                                      <m:rPr>
                                        <m:nor/>
                                      </m:rPr>
                                      <a:rPr lang="en-US" dirty="0"/>
                                      <m:t> 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b="0" i="0" smtClean="0">
                                    <a:latin typeface="Cambria Math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b="0" i="0" smtClean="0">
                                <a:latin typeface="Cambria Math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0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  <a:ea typeface="Cambria Math"/>
                                      </a:rPr>
                                      <m:t>6.48×</m:t>
                                    </m:r>
                                    <m:sSup>
                                      <m:sSupPr>
                                        <m:ctrlPr>
                                          <a:rPr lang="en-US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i="0">
                                            <a:solidFill>
                                              <a:prstClr val="black"/>
                                            </a:solidFill>
                                            <a:latin typeface="Cambria Math"/>
                                            <a:ea typeface="Cambria Math"/>
                                          </a:rPr>
                                          <m:t>10</m:t>
                                        </m:r>
                                      </m:e>
                                      <m:sup>
                                        <m:r>
                                          <a:rPr lang="en-US" i="0">
                                            <a:solidFill>
                                              <a:prstClr val="black"/>
                                            </a:solidFill>
                                            <a:latin typeface="Cambria Math"/>
                                            <a:ea typeface="Cambria Math"/>
                                          </a:rPr>
                                          <m:t>−9</m:t>
                                        </m:r>
                                      </m:sup>
                                    </m:sSup>
                                    <m:r>
                                      <m:rPr>
                                        <m:nor/>
                                      </m:rPr>
                                      <a:rPr lang="en-US" dirty="0"/>
                                      <m:t> 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b="0" i="0" smtClean="0">
                                    <a:latin typeface="Cambria Math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  <m:r>
                          <a:rPr lang="en-US" b="0" i="0" smtClean="0">
                            <a:latin typeface="Cambria Math"/>
                          </a:rPr>
                          <m:t>=7.15</m:t>
                        </m:r>
                        <m:r>
                          <a:rPr lang="en-US" b="0" i="0" smtClean="0">
                            <a:latin typeface="Cambria Math"/>
                            <a:ea typeface="Cambria Math"/>
                          </a:rPr>
                          <m:t>×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pPr>
                          <m:e>
                            <m:r>
                              <a:rPr lang="en-US" b="0" i="0" smtClean="0">
                                <a:latin typeface="Cambria Math"/>
                                <a:ea typeface="Cambria Math"/>
                              </a:rPr>
                              <m:t>10</m:t>
                            </m:r>
                          </m:e>
                          <m:sup>
                            <m:r>
                              <a:rPr lang="en-US" b="0" i="0" smtClean="0">
                                <a:latin typeface="Cambria Math"/>
                                <a:ea typeface="Cambria Math"/>
                              </a:rPr>
                              <m:t>−9</m:t>
                            </m:r>
                          </m:sup>
                        </m:sSup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/>
                            <a:ea typeface="Cambria Math"/>
                          </a:rPr>
                          <m:t>N</m:t>
                        </m:r>
                        <m:r>
                          <a:rPr lang="en-US" b="0" i="0" smtClean="0">
                            <a:latin typeface="Cambria Math"/>
                            <a:ea typeface="Cambria Math"/>
                          </a:rPr>
                          <m:t> </m:t>
                        </m:r>
                      </m:oMath>
                    </a14:m>
                    <a:r>
                      <a:rPr lang="en-US" dirty="0" smtClean="0"/>
                      <a:t>    </a:t>
                    </a:r>
                    <a:endParaRPr lang="en-US" dirty="0"/>
                  </a:p>
                </p:txBody>
              </p:sp>
            </mc:Choice>
            <mc:Fallback xmlns="">
              <p:sp>
                <p:nvSpPr>
                  <p:cNvPr id="11" name="TextBox 1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4503" y="1920581"/>
                    <a:ext cx="7564443" cy="874684"/>
                  </a:xfrm>
                  <a:prstGeom prst="rect">
                    <a:avLst/>
                  </a:prstGeom>
                  <a:blipFill rotWithShape="1"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TextBox 11"/>
                  <p:cNvSpPr txBox="1"/>
                  <p:nvPr/>
                </p:nvSpPr>
                <p:spPr>
                  <a:xfrm>
                    <a:off x="461953" y="3241381"/>
                    <a:ext cx="4450129" cy="74473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i="0" smtClean="0">
                            <a:latin typeface="Cambria Math"/>
                            <a:ea typeface="Cambria Math"/>
                          </a:rPr>
                          <m:t>θ</m:t>
                        </m:r>
                        <m:r>
                          <a:rPr lang="en-US" b="0" i="0" smtClean="0">
                            <a:latin typeface="Cambria Math"/>
                            <a:ea typeface="Cambria Math"/>
                          </a:rPr>
                          <m:t>=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funcPr>
                          <m:fNam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/>
                                    <a:ea typeface="Cambria Math"/>
                                  </a:rPr>
                                  <m:t>tan</m:t>
                                </m:r>
                              </m:e>
                              <m:sup>
                                <m:r>
                                  <a:rPr lang="en-US" b="0" i="0" smtClean="0">
                                    <a:latin typeface="Cambria Math"/>
                                    <a:ea typeface="Cambria Math"/>
                                  </a:rPr>
                                  <m:t>−1</m:t>
                                </m:r>
                              </m:sup>
                            </m:sSup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b="0" i="0" smtClean="0">
                                            <a:latin typeface="Cambria Math"/>
                                            <a:ea typeface="Cambria Math"/>
                                          </a:rPr>
                                          <m:t>F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en-US" b="0" i="0" smtClean="0">
                                            <a:latin typeface="Cambria Math"/>
                                            <a:ea typeface="Cambria Math"/>
                                          </a:rPr>
                                          <m:t>y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b="0" i="0" smtClean="0">
                                            <a:latin typeface="Cambria Math"/>
                                            <a:ea typeface="Cambria Math"/>
                                          </a:rPr>
                                          <m:t>F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en-US" b="0" i="0" smtClean="0">
                                            <a:latin typeface="Cambria Math"/>
                                            <a:ea typeface="Cambria Math"/>
                                          </a:rPr>
                                          <m:t>x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d>
                          </m:e>
                        </m:func>
                        <m:r>
                          <a:rPr lang="en-US" b="0" i="0" smtClean="0">
                            <a:latin typeface="Cambria Math"/>
                            <a:ea typeface="Cambria Math"/>
                          </a:rPr>
                          <m:t>=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funcPr>
                          <m:fNam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/>
                                    <a:ea typeface="Cambria Math"/>
                                  </a:rPr>
                                  <m:t>tan</m:t>
                                </m:r>
                              </m:e>
                              <m:sup>
                                <m:r>
                                  <a:rPr lang="en-US" b="0" i="0" smtClean="0">
                                    <a:latin typeface="Cambria Math"/>
                                    <a:ea typeface="Cambria Math"/>
                                  </a:rPr>
                                  <m:t>−1</m:t>
                                </m:r>
                              </m:sup>
                            </m:sSup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0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  <a:ea typeface="Cambria Math"/>
                                      </a:rPr>
                                      <m:t>6.48×</m:t>
                                    </m:r>
                                    <m:sSup>
                                      <m:sSupPr>
                                        <m:ctrlPr>
                                          <a:rPr lang="en-US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i="0">
                                            <a:solidFill>
                                              <a:prstClr val="black"/>
                                            </a:solidFill>
                                            <a:latin typeface="Cambria Math"/>
                                            <a:ea typeface="Cambria Math"/>
                                          </a:rPr>
                                          <m:t>10</m:t>
                                        </m:r>
                                      </m:e>
                                      <m:sup>
                                        <m:r>
                                          <a:rPr lang="en-US" i="0">
                                            <a:solidFill>
                                              <a:prstClr val="black"/>
                                            </a:solidFill>
                                            <a:latin typeface="Cambria Math"/>
                                            <a:ea typeface="Cambria Math"/>
                                          </a:rPr>
                                          <m:t>−9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lang="en-US" i="0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  <a:ea typeface="Cambria Math"/>
                                      </a:rPr>
                                      <m:t>3.02×</m:t>
                                    </m:r>
                                    <m:sSup>
                                      <m:sSupPr>
                                        <m:ctrlPr>
                                          <a:rPr lang="en-US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i="0">
                                            <a:solidFill>
                                              <a:prstClr val="black"/>
                                            </a:solidFill>
                                            <a:latin typeface="Cambria Math"/>
                                            <a:ea typeface="Cambria Math"/>
                                          </a:rPr>
                                          <m:t>10</m:t>
                                        </m:r>
                                      </m:e>
                                      <m:sup>
                                        <m:r>
                                          <a:rPr lang="en-US" i="0">
                                            <a:solidFill>
                                              <a:prstClr val="black"/>
                                            </a:solidFill>
                                            <a:latin typeface="Cambria Math"/>
                                            <a:ea typeface="Cambria Math"/>
                                          </a:rPr>
                                          <m:t>−9</m:t>
                                        </m:r>
                                      </m:sup>
                                    </m:sSup>
                                  </m:den>
                                </m:f>
                              </m:e>
                            </m:d>
                          </m:e>
                        </m:func>
                        <m:r>
                          <a:rPr lang="en-US" b="0" i="0" smtClean="0">
                            <a:latin typeface="Cambria Math"/>
                            <a:ea typeface="Cambria Math"/>
                          </a:rPr>
                          <m:t>=65.0°</m:t>
                        </m:r>
                      </m:oMath>
                    </a14:m>
                    <a:r>
                      <a:rPr lang="en-US" dirty="0" smtClean="0"/>
                      <a:t> </a:t>
                    </a:r>
                    <a:endParaRPr lang="en-US" dirty="0"/>
                  </a:p>
                </p:txBody>
              </p:sp>
            </mc:Choice>
            <mc:Fallback xmlns="">
              <p:sp>
                <p:nvSpPr>
                  <p:cNvPr id="12" name="TextBox 1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61953" y="3241381"/>
                    <a:ext cx="4450129" cy="744735"/>
                  </a:xfrm>
                  <a:prstGeom prst="rect">
                    <a:avLst/>
                  </a:prstGeom>
                  <a:blipFill rotWithShape="1"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19D557-FF8B-4A29-9048-8288DB03E9D6}" type="datetime1">
              <a:rPr lang="en-US" smtClean="0"/>
              <a:t>5/18/2022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Topic 15/Physics Department / UCSY</a:t>
            </a:r>
            <a:endParaRPr lang="en-US"/>
          </a:p>
        </p:txBody>
      </p:sp>
      <p:sp>
        <p:nvSpPr>
          <p:cNvPr id="20" name="Slide Number Placeholder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EF3C6-B130-421E-814F-9C07AF5FF370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15" name="Left Arrow 14"/>
          <p:cNvSpPr/>
          <p:nvPr/>
        </p:nvSpPr>
        <p:spPr>
          <a:xfrm>
            <a:off x="5394456" y="3606219"/>
            <a:ext cx="606817" cy="149921"/>
          </a:xfrm>
          <a:prstGeom prst="lef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Left Arrow 15"/>
          <p:cNvSpPr/>
          <p:nvPr/>
        </p:nvSpPr>
        <p:spPr>
          <a:xfrm>
            <a:off x="8140615" y="2668779"/>
            <a:ext cx="606817" cy="149921"/>
          </a:xfrm>
          <a:prstGeom prst="lef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546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457200" y="637756"/>
            <a:ext cx="8703174" cy="2528949"/>
            <a:chOff x="457200" y="637756"/>
            <a:chExt cx="8703174" cy="2528949"/>
          </a:xfrm>
        </p:grpSpPr>
        <p:grpSp>
          <p:nvGrpSpPr>
            <p:cNvPr id="3" name="Group 2"/>
            <p:cNvGrpSpPr/>
            <p:nvPr/>
          </p:nvGrpSpPr>
          <p:grpSpPr>
            <a:xfrm>
              <a:off x="457200" y="1036871"/>
              <a:ext cx="8703174" cy="2129834"/>
              <a:chOff x="87122" y="163295"/>
              <a:chExt cx="8703174" cy="283977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" name="Rectangle 3"/>
                  <p:cNvSpPr/>
                  <p:nvPr/>
                </p:nvSpPr>
                <p:spPr>
                  <a:xfrm>
                    <a:off x="87122" y="163295"/>
                    <a:ext cx="8458200" cy="1171005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>
                      <a:lnSpc>
                        <a:spcPct val="120000"/>
                      </a:lnSpc>
                    </a:pPr>
                    <a:r>
                      <a:rPr lang="en-US" sz="200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Object  A  has a charge of </a:t>
                    </a:r>
                    <a14:m>
                      <m:oMath xmlns:m="http://schemas.openxmlformats.org/officeDocument/2006/math">
                        <m:r>
                          <a:rPr lang="en-US" sz="2000" b="0" i="0" smtClean="0">
                            <a:latin typeface="Cambria Math"/>
                            <a:cs typeface="Times New Roman" panose="02020603050405020304" pitchFamily="18" charset="0"/>
                          </a:rPr>
                          <m:t>+2</m:t>
                        </m:r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/>
                            <a:ea typeface="Cambria Math"/>
                            <a:cs typeface="Times New Roman" panose="02020603050405020304" pitchFamily="18" charset="0"/>
                          </a:rPr>
                          <m:t>μC</m:t>
                        </m:r>
                        <m:r>
                          <a:rPr lang="en-US" sz="2000" b="0" i="0" smtClean="0">
                            <a:latin typeface="Cambria Math"/>
                            <a:ea typeface="Cambria Math"/>
                            <a:cs typeface="Times New Roman" panose="02020603050405020304" pitchFamily="18" charset="0"/>
                          </a:rPr>
                          <m:t> </m:t>
                        </m:r>
                      </m:oMath>
                    </a14:m>
                    <a:r>
                      <a:rPr lang="en-US" sz="200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 and object  B  has a charge of  </a:t>
                    </a:r>
                    <a14:m>
                      <m:oMath xmlns:m="http://schemas.openxmlformats.org/officeDocument/2006/math">
                        <m:r>
                          <a:rPr lang="en-US" sz="2000" b="0" i="0" smtClean="0">
                            <a:latin typeface="Cambria Math"/>
                            <a:cs typeface="Times New Roman" panose="02020603050405020304" pitchFamily="18" charset="0"/>
                          </a:rPr>
                          <m:t>+6</m:t>
                        </m:r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/>
                            <a:ea typeface="Cambria Math"/>
                            <a:cs typeface="Times New Roman" panose="02020603050405020304" pitchFamily="18" charset="0"/>
                          </a:rPr>
                          <m:t>μC</m:t>
                        </m:r>
                        <m:r>
                          <a:rPr lang="en-US" sz="2000" b="0" i="0" smtClean="0">
                            <a:latin typeface="Cambria Math"/>
                            <a:ea typeface="Cambria Math"/>
                            <a:cs typeface="Times New Roman" panose="02020603050405020304" pitchFamily="18" charset="0"/>
                          </a:rPr>
                          <m:t>.</m:t>
                        </m:r>
                      </m:oMath>
                    </a14:m>
                    <a:r>
                      <a:rPr lang="en-US" sz="200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  Which statement is true?  (a)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en-US" sz="2000" b="0" i="0" smtClean="0">
                                    <a:latin typeface="Cambria Math"/>
                                    <a:cs typeface="Times New Roman" panose="02020603050405020304" pitchFamily="18" charset="0"/>
                                  </a:rPr>
                                  <m:t>F</m:t>
                                </m:r>
                              </m:e>
                            </m:acc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latin typeface="Cambria Math"/>
                                <a:cs typeface="Times New Roman" panose="02020603050405020304" pitchFamily="18" charset="0"/>
                              </a:rPr>
                              <m:t>AB</m:t>
                            </m:r>
                          </m:sub>
                        </m:sSub>
                        <m:r>
                          <a:rPr lang="en-US" sz="2000" b="0" i="0" smtClean="0">
                            <a:latin typeface="Cambria Math"/>
                            <a:cs typeface="Times New Roman" panose="02020603050405020304" pitchFamily="18" charset="0"/>
                          </a:rPr>
                          <m:t>=−3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en-US" sz="2000" b="0" i="0" smtClean="0">
                                    <a:latin typeface="Cambria Math"/>
                                    <a:cs typeface="Times New Roman" panose="02020603050405020304" pitchFamily="18" charset="0"/>
                                  </a:rPr>
                                  <m:t>F</m:t>
                                </m:r>
                              </m:e>
                            </m:acc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latin typeface="Cambria Math"/>
                                <a:cs typeface="Times New Roman" panose="02020603050405020304" pitchFamily="18" charset="0"/>
                              </a:rPr>
                              <m:t>BA</m:t>
                            </m:r>
                          </m:sub>
                        </m:sSub>
                        <m:r>
                          <a:rPr lang="en-US" sz="2000" b="0" i="0" smtClean="0">
                            <a:latin typeface="Cambria Math"/>
                            <a:cs typeface="Times New Roman" panose="02020603050405020304" pitchFamily="18" charset="0"/>
                          </a:rPr>
                          <m:t>   </m:t>
                        </m:r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latin typeface="Cambria Math"/>
                                <a:cs typeface="Times New Roman" panose="02020603050405020304" pitchFamily="18" charset="0"/>
                              </a:rPr>
                              <m:t>b</m:t>
                            </m:r>
                          </m:e>
                        </m:d>
                        <m:r>
                          <a:rPr lang="en-US" sz="2000" b="0" i="0" smtClean="0">
                            <a:latin typeface="Cambria Math"/>
                            <a:cs typeface="Times New Roman" panose="020206030504050203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en-US" sz="2000" i="0">
                                    <a:latin typeface="Cambria Math"/>
                                    <a:cs typeface="Times New Roman" panose="02020603050405020304" pitchFamily="18" charset="0"/>
                                  </a:rPr>
                                  <m:t>F</m:t>
                                </m:r>
                              </m:e>
                            </m:acc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000" i="0">
                                <a:latin typeface="Cambria Math"/>
                                <a:cs typeface="Times New Roman" panose="02020603050405020304" pitchFamily="18" charset="0"/>
                              </a:rPr>
                              <m:t>AB</m:t>
                            </m:r>
                          </m:sub>
                        </m:sSub>
                        <m:r>
                          <a:rPr lang="en-US" sz="2000" i="0">
                            <a:latin typeface="Cambria Math"/>
                            <a:cs typeface="Times New Roman" panose="02020603050405020304" pitchFamily="18" charset="0"/>
                          </a:rPr>
                          <m:t>=−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en-US" sz="2000" i="0">
                                    <a:latin typeface="Cambria Math"/>
                                    <a:cs typeface="Times New Roman" panose="02020603050405020304" pitchFamily="18" charset="0"/>
                                  </a:rPr>
                                  <m:t>F</m:t>
                                </m:r>
                              </m:e>
                            </m:acc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000" i="0">
                                <a:latin typeface="Cambria Math"/>
                                <a:cs typeface="Times New Roman" panose="02020603050405020304" pitchFamily="18" charset="0"/>
                              </a:rPr>
                              <m:t>BA</m:t>
                            </m:r>
                          </m:sub>
                        </m:sSub>
                        <m:r>
                          <a:rPr lang="en-US" sz="2000" i="0">
                            <a:latin typeface="Cambria Math"/>
                            <a:cs typeface="Times New Roman" panose="02020603050405020304" pitchFamily="18" charset="0"/>
                          </a:rPr>
                          <m:t> </m:t>
                        </m:r>
                      </m:oMath>
                    </a14:m>
                    <a:r>
                      <a:rPr lang="en-US" sz="200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(c)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0" smtClean="0">
                                    <a:latin typeface="Cambria Math"/>
                                    <a:cs typeface="Times New Roman" panose="02020603050405020304" pitchFamily="18" charset="0"/>
                                  </a:rPr>
                                  <m:t>3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000" i="0">
                                    <a:latin typeface="Cambria Math"/>
                                    <a:cs typeface="Times New Roman" panose="02020603050405020304" pitchFamily="18" charset="0"/>
                                  </a:rPr>
                                  <m:t>F</m:t>
                                </m:r>
                              </m:e>
                            </m:acc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000" i="0">
                                <a:latin typeface="Cambria Math"/>
                                <a:cs typeface="Times New Roman" panose="02020603050405020304" pitchFamily="18" charset="0"/>
                              </a:rPr>
                              <m:t>AB</m:t>
                            </m:r>
                          </m:sub>
                        </m:sSub>
                        <m:r>
                          <a:rPr lang="en-US" sz="2000" i="0">
                            <a:latin typeface="Cambria Math"/>
                            <a:cs typeface="Times New Roman" panose="02020603050405020304" pitchFamily="18" charset="0"/>
                          </a:rPr>
                          <m:t>=−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en-US" sz="2000" i="0">
                                    <a:latin typeface="Cambria Math"/>
                                    <a:cs typeface="Times New Roman" panose="02020603050405020304" pitchFamily="18" charset="0"/>
                                  </a:rPr>
                                  <m:t>F</m:t>
                                </m:r>
                              </m:e>
                            </m:acc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000" i="0">
                                <a:latin typeface="Cambria Math"/>
                                <a:cs typeface="Times New Roman" panose="02020603050405020304" pitchFamily="18" charset="0"/>
                              </a:rPr>
                              <m:t>BA</m:t>
                            </m:r>
                          </m:sub>
                        </m:sSub>
                        <m:r>
                          <a:rPr lang="en-US" sz="2000" i="0">
                            <a:latin typeface="Cambria Math"/>
                            <a:cs typeface="Times New Roman" panose="02020603050405020304" pitchFamily="18" charset="0"/>
                          </a:rPr>
                          <m:t> </m:t>
                        </m:r>
                      </m:oMath>
                    </a14:m>
                    <a:endParaRPr lang="en-US" sz="2000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4" name="Rectangle 3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7122" y="163295"/>
                    <a:ext cx="8458200" cy="1171005"/>
                  </a:xfrm>
                  <a:prstGeom prst="rect">
                    <a:avLst/>
                  </a:prstGeom>
                  <a:blipFill rotWithShape="1">
                    <a:blip r:embed="rId2"/>
                    <a:stretch>
                      <a:fillRect l="-720" b="-694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5" name="Group 4"/>
              <p:cNvGrpSpPr/>
              <p:nvPr/>
            </p:nvGrpSpPr>
            <p:grpSpPr>
              <a:xfrm>
                <a:off x="103496" y="1514159"/>
                <a:ext cx="8686800" cy="1488914"/>
                <a:chOff x="228600" y="1579464"/>
                <a:chExt cx="8686800" cy="1488914"/>
              </a:xfrm>
            </p:grpSpPr>
            <p:sp>
              <p:nvSpPr>
                <p:cNvPr id="6" name="Rectangle 5"/>
                <p:cNvSpPr/>
                <p:nvPr/>
              </p:nvSpPr>
              <p:spPr>
                <a:xfrm>
                  <a:off x="228600" y="2124530"/>
                  <a:ext cx="8686800" cy="943848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sz="2000" dirty="0" smtClean="0">
                      <a:latin typeface="Times New Roman" pitchFamily="18" charset="0"/>
                      <a:cs typeface="Times New Roman" pitchFamily="18" charset="0"/>
                    </a:rPr>
                    <a:t>By </a:t>
                  </a:r>
                  <a:r>
                    <a:rPr lang="en-US" sz="2000" dirty="0">
                      <a:latin typeface="Times New Roman" pitchFamily="18" charset="0"/>
                      <a:cs typeface="Times New Roman" pitchFamily="18" charset="0"/>
                    </a:rPr>
                    <a:t>Newton’s third law, the two objects will exert </a:t>
                  </a:r>
                  <a:r>
                    <a:rPr lang="en-US" sz="2000" dirty="0" smtClean="0">
                      <a:latin typeface="Times New Roman" pitchFamily="18" charset="0"/>
                      <a:cs typeface="Times New Roman" pitchFamily="18" charset="0"/>
                    </a:rPr>
                    <a:t>forces having equal magnitudes </a:t>
                  </a:r>
                  <a:r>
                    <a:rPr lang="en-US" sz="2000" dirty="0">
                      <a:latin typeface="Times New Roman" pitchFamily="18" charset="0"/>
                      <a:cs typeface="Times New Roman" pitchFamily="18" charset="0"/>
                    </a:rPr>
                    <a:t>but opposite directions on each other.</a:t>
                  </a:r>
                </a:p>
              </p:txBody>
            </p:sp>
            <p:sp>
              <p:nvSpPr>
                <p:cNvPr id="7" name="Rectangle 6"/>
                <p:cNvSpPr/>
                <p:nvPr/>
              </p:nvSpPr>
              <p:spPr>
                <a:xfrm>
                  <a:off x="228600" y="1579464"/>
                  <a:ext cx="1611531" cy="53348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20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Answer - </a:t>
                  </a:r>
                  <a:r>
                    <a:rPr lang="en-US" sz="2000" b="1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(</a:t>
                  </a:r>
                  <a:r>
                    <a:rPr lang="en-US" sz="20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b</a:t>
                  </a:r>
                  <a:r>
                    <a:rPr lang="en-US" sz="2000" b="1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)</a:t>
                  </a:r>
                  <a:r>
                    <a:rPr lang="en-US" sz="2000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endPara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</p:grpSp>
        <p:sp>
          <p:nvSpPr>
            <p:cNvPr id="8" name="Rectangle 7"/>
            <p:cNvSpPr/>
            <p:nvPr/>
          </p:nvSpPr>
          <p:spPr>
            <a:xfrm>
              <a:off x="473574" y="637756"/>
              <a:ext cx="210506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2000" b="1" u="sng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Quick Quiz - 15.2</a:t>
              </a:r>
            </a:p>
          </p:txBody>
        </p:sp>
      </p:grpSp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97802C-69AA-49F1-B90A-9D4F5A28C347}" type="datetime1">
              <a:rPr lang="en-US" smtClean="0"/>
              <a:t>5/18/2022</a:t>
            </a:fld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Topic 15/Physics Department / UCSY</a:t>
            </a:r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EF3C6-B130-421E-814F-9C07AF5FF370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543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457200" y="178534"/>
            <a:ext cx="8305800" cy="1631216"/>
            <a:chOff x="457200" y="238044"/>
            <a:chExt cx="8305800" cy="2174955"/>
          </a:xfrm>
        </p:grpSpPr>
        <p:sp>
          <p:nvSpPr>
            <p:cNvPr id="4" name="Rectangle 3"/>
            <p:cNvSpPr/>
            <p:nvPr/>
          </p:nvSpPr>
          <p:spPr>
            <a:xfrm>
              <a:off x="457200" y="238044"/>
              <a:ext cx="6477000" cy="21749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b="1" u="sng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Problem-6</a:t>
              </a:r>
              <a:r>
                <a:rPr lang="en-US" sz="2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</a:p>
            <a:p>
              <a:pPr algn="just"/>
              <a:r>
                <a:rPr lang="en-US" sz="2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Four </a:t>
              </a:r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point charges are at </a:t>
              </a:r>
              <a:r>
                <a:rPr lang="en-US" sz="2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the corners </a:t>
              </a:r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of </a:t>
              </a:r>
              <a:r>
                <a:rPr lang="en-US" sz="2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 square </a:t>
              </a:r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of side </a:t>
              </a:r>
              <a:r>
                <a:rPr lang="en-US" sz="20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 </a:t>
              </a:r>
              <a:r>
                <a:rPr lang="en-US" sz="2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as shown </a:t>
              </a:r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in </a:t>
              </a:r>
              <a:r>
                <a:rPr lang="en-US" sz="2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Figure. Determine </a:t>
              </a:r>
              <a:r>
                <a:rPr lang="en-US" sz="2000" dirty="0" smtClean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the </a:t>
              </a:r>
              <a:r>
                <a:rPr lang="en-US" sz="2000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magnitude and direction </a:t>
              </a:r>
              <a:r>
                <a:rPr lang="en-US" sz="2000" dirty="0" smtClean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of the </a:t>
              </a:r>
              <a:r>
                <a:rPr lang="en-US" sz="2000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resultant electric force on </a:t>
              </a:r>
              <a:r>
                <a:rPr lang="en-US" sz="2000" i="1" dirty="0" smtClean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q</a:t>
              </a:r>
              <a:r>
                <a:rPr lang="en-US" sz="2000" dirty="0" smtClean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, with </a:t>
              </a:r>
              <a:r>
                <a:rPr lang="en-US" sz="2000" i="1" dirty="0" err="1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k</a:t>
              </a:r>
              <a:r>
                <a:rPr lang="en-US" sz="2000" i="1" baseline="-25000" dirty="0" err="1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</a:t>
              </a:r>
              <a:r>
                <a:rPr lang="en-US" sz="2000" i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000" dirty="0" smtClean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, </a:t>
              </a:r>
              <a:r>
                <a:rPr lang="en-US" sz="2000" i="1" dirty="0" smtClean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q</a:t>
              </a:r>
              <a:r>
                <a:rPr lang="en-US" sz="2000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, and </a:t>
              </a:r>
              <a:r>
                <a:rPr lang="en-US" sz="2000" i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r>
                <a:rPr lang="en-US" sz="20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left in </a:t>
              </a:r>
              <a:r>
                <a:rPr lang="en-US" sz="2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symbolic form</a:t>
              </a:r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.</a:t>
              </a:r>
            </a:p>
          </p:txBody>
        </p:sp>
        <p:pic>
          <p:nvPicPr>
            <p:cNvPr id="5" name="Picture 4"/>
            <p:cNvPicPr/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3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968" t="66679" r="51464" b="15941"/>
            <a:stretch/>
          </p:blipFill>
          <p:spPr bwMode="auto">
            <a:xfrm>
              <a:off x="7010400" y="584200"/>
              <a:ext cx="1752600" cy="1523999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pic>
        <p:nvPicPr>
          <p:cNvPr id="6" name="Picture 5"/>
          <p:cNvPicPr/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0385" t="38793" r="39102" b="28128"/>
          <a:stretch/>
        </p:blipFill>
        <p:spPr bwMode="auto">
          <a:xfrm>
            <a:off x="4953000" y="2054557"/>
            <a:ext cx="2743200" cy="18288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418967" y="1760630"/>
            <a:ext cx="3854132" cy="3004420"/>
            <a:chOff x="252350" y="1863849"/>
            <a:chExt cx="3854132" cy="4005891"/>
          </a:xfrm>
        </p:grpSpPr>
        <p:grpSp>
          <p:nvGrpSpPr>
            <p:cNvPr id="8" name="Group 7"/>
            <p:cNvGrpSpPr/>
            <p:nvPr/>
          </p:nvGrpSpPr>
          <p:grpSpPr>
            <a:xfrm>
              <a:off x="252350" y="1863849"/>
              <a:ext cx="2719450" cy="547528"/>
              <a:chOff x="252350" y="1959385"/>
              <a:chExt cx="2719450" cy="547528"/>
            </a:xfrm>
          </p:grpSpPr>
          <p:sp>
            <p:nvSpPr>
              <p:cNvPr id="14" name="TextBox 13"/>
              <p:cNvSpPr txBox="1"/>
              <p:nvPr/>
            </p:nvSpPr>
            <p:spPr>
              <a:xfrm>
                <a:off x="252350" y="1959385"/>
                <a:ext cx="1905000" cy="5334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Solution,</a:t>
                </a:r>
                <a:endPara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TextBox 14"/>
                  <p:cNvSpPr txBox="1"/>
                  <p:nvPr/>
                </p:nvSpPr>
                <p:spPr>
                  <a:xfrm>
                    <a:off x="1295400" y="2014471"/>
                    <a:ext cx="1676400" cy="49244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dirty="0" smtClean="0"/>
                      <a:t>F=? ,  </a:t>
                    </a:r>
                    <a14:m>
                      <m:oMath xmlns:m="http://schemas.openxmlformats.org/officeDocument/2006/math">
                        <m:r>
                          <a:rPr lang="en-US" i="0" smtClean="0">
                            <a:latin typeface="Cambria Math"/>
                            <a:ea typeface="Cambria Math"/>
                          </a:rPr>
                          <m:t>∅</m:t>
                        </m:r>
                        <m:r>
                          <a:rPr lang="en-US" b="0" i="0" smtClean="0">
                            <a:latin typeface="Cambria Math"/>
                            <a:ea typeface="Cambria Math"/>
                          </a:rPr>
                          <m:t>=?</m:t>
                        </m:r>
                      </m:oMath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5" name="TextBox 1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295400" y="2014471"/>
                    <a:ext cx="1676400" cy="492442"/>
                  </a:xfrm>
                  <a:prstGeom prst="rect">
                    <a:avLst/>
                  </a:prstGeom>
                  <a:blipFill rotWithShape="1">
                    <a:blip r:embed="rId6"/>
                    <a:stretch>
                      <a:fillRect l="-3273" t="-8333" b="-2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/>
                <p:cNvSpPr txBox="1"/>
                <p:nvPr/>
              </p:nvSpPr>
              <p:spPr>
                <a:xfrm>
                  <a:off x="353704" y="2433541"/>
                  <a:ext cx="2938305" cy="86416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/>
                              </a:rPr>
                              <m:t>F</m:t>
                            </m:r>
                          </m:e>
                          <m:sub>
                            <m:r>
                              <a:rPr lang="en-US" b="0" i="0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b="0" i="0" smtClean="0">
                            <a:latin typeface="Cambria Math"/>
                          </a:rPr>
                          <m:t>=</m:t>
                        </m:r>
                        <m:sSub>
                          <m:sSub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dirty="0" smtClean="0">
                                <a:latin typeface="Cambria Math"/>
                              </a:rPr>
                              <m:t>k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dirty="0" smtClean="0">
                                <a:latin typeface="Cambria Math"/>
                              </a:rPr>
                              <m:t>e</m:t>
                            </m:r>
                          </m:sub>
                        </m:sSub>
                        <m:f>
                          <m:f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0" dirty="0" smtClean="0">
                                <a:latin typeface="Cambria Math"/>
                              </a:rPr>
                              <m:t>(</m:t>
                            </m:r>
                            <m:r>
                              <m:rPr>
                                <m:sty m:val="p"/>
                              </m:rPr>
                              <a:rPr lang="en-US" b="0" i="0" dirty="0" smtClean="0">
                                <a:latin typeface="Cambria Math"/>
                              </a:rPr>
                              <m:t>q</m:t>
                            </m:r>
                            <m:r>
                              <a:rPr lang="en-US" b="0" i="0" dirty="0" smtClean="0">
                                <a:latin typeface="Cambria Math"/>
                              </a:rPr>
                              <m:t>)(2</m:t>
                            </m:r>
                            <m:r>
                              <m:rPr>
                                <m:sty m:val="p"/>
                              </m:rPr>
                              <a:rPr lang="en-US" b="0" i="0" dirty="0" smtClean="0">
                                <a:latin typeface="Cambria Math"/>
                              </a:rPr>
                              <m:t>q</m:t>
                            </m:r>
                            <m:r>
                              <a:rPr lang="en-US" b="0" i="0" dirty="0" smtClean="0">
                                <a:latin typeface="Cambria Math"/>
                              </a:rPr>
                              <m:t>)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dirty="0" smtClean="0">
                                    <a:latin typeface="Cambria Math"/>
                                  </a:rPr>
                                  <m:t>a</m:t>
                                </m:r>
                              </m:e>
                              <m:sup>
                                <m:r>
                                  <a:rPr lang="en-US" b="0" i="0" dirty="0" smtClean="0">
                                    <a:latin typeface="Cambria Math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r>
                          <a:rPr lang="en-US" b="0" i="0" dirty="0" smtClean="0">
                            <a:latin typeface="Cambria Math"/>
                          </a:rPr>
                          <m:t>=</m:t>
                        </m:r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dirty="0" smtClean="0">
                                <a:latin typeface="Cambria Math"/>
                              </a:rPr>
                              <m:t>k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dirty="0" smtClean="0">
                                <a:latin typeface="Cambria Math"/>
                              </a:rPr>
                              <m:t>e</m:t>
                            </m:r>
                          </m:sub>
                        </m:sSub>
                        <m:f>
                          <m:f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0" dirty="0" smtClean="0">
                                <a:latin typeface="Cambria Math"/>
                              </a:rPr>
                              <m:t>2</m:t>
                            </m:r>
                            <m:sSup>
                              <m:sSup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dirty="0" smtClean="0">
                                    <a:latin typeface="Cambria Math"/>
                                  </a:rPr>
                                  <m:t>q</m:t>
                                </m:r>
                              </m:e>
                              <m:sup>
                                <m:r>
                                  <a:rPr lang="en-US" b="0" i="0" dirty="0" smtClean="0">
                                    <a:latin typeface="Cambria Math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sSup>
                              <m:sSup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dirty="0" smtClean="0">
                                    <a:latin typeface="Cambria Math"/>
                                  </a:rPr>
                                  <m:t>a</m:t>
                                </m:r>
                              </m:e>
                              <m:sup>
                                <m:r>
                                  <a:rPr lang="en-US" b="0" i="0" dirty="0" smtClean="0">
                                    <a:latin typeface="Cambria Math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/>
                          </a:rPr>
                          <m:t>N</m:t>
                        </m:r>
                      </m:oMath>
                    </m:oMathPara>
                  </a14:m>
                  <a:endParaRPr lang="en-US" b="0" dirty="0" smtClean="0"/>
                </a:p>
              </p:txBody>
            </p:sp>
          </mc:Choice>
          <mc:Fallback xmlns="">
            <p:sp>
              <p:nvSpPr>
                <p:cNvPr id="9" name="TextBox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3704" y="2433541"/>
                  <a:ext cx="2938305" cy="864167"/>
                </a:xfrm>
                <a:prstGeom prst="rect">
                  <a:avLst/>
                </a:prstGeom>
                <a:blipFill rotWithShape="1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0" name="Group 9"/>
            <p:cNvGrpSpPr/>
            <p:nvPr/>
          </p:nvGrpSpPr>
          <p:grpSpPr>
            <a:xfrm>
              <a:off x="354859" y="4225262"/>
              <a:ext cx="3751623" cy="1644478"/>
              <a:chOff x="377588" y="3849048"/>
              <a:chExt cx="3751623" cy="164447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TextBox 11"/>
                  <p:cNvSpPr txBox="1"/>
                  <p:nvPr/>
                </p:nvSpPr>
                <p:spPr>
                  <a:xfrm>
                    <a:off x="377588" y="3849048"/>
                    <a:ext cx="2943626" cy="107995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/>
                                </a:rPr>
                                <m:t>F</m:t>
                              </m:r>
                            </m:e>
                            <m:sub>
                              <m:r>
                                <a:rPr lang="en-US" b="0" i="0" smtClean="0">
                                  <a:latin typeface="Cambria Math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b="0" i="0" smtClean="0">
                              <a:latin typeface="Cambria Math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dirty="0" smtClean="0">
                                  <a:latin typeface="Cambria Math"/>
                                </a:rPr>
                                <m:t>k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 dirty="0" smtClean="0">
                                  <a:latin typeface="Cambria Math"/>
                                </a:rPr>
                                <m:t>e</m:t>
                              </m:r>
                            </m:sub>
                          </m:sSub>
                          <m:f>
                            <m:fPr>
                              <m:ctrlP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0" dirty="0" smtClean="0">
                                  <a:latin typeface="Cambria Math"/>
                                </a:rPr>
                                <m:t>(</m:t>
                              </m:r>
                              <m:r>
                                <m:rPr>
                                  <m:sty m:val="p"/>
                                </m:rPr>
                                <a:rPr lang="en-US" b="0" i="0" dirty="0" smtClean="0">
                                  <a:latin typeface="Cambria Math"/>
                                </a:rPr>
                                <m:t>q</m:t>
                              </m:r>
                              <m:r>
                                <a:rPr lang="en-US" b="0" i="0" dirty="0" smtClean="0">
                                  <a:latin typeface="Cambria Math"/>
                                </a:rPr>
                                <m:t>)(3</m:t>
                              </m:r>
                              <m:r>
                                <m:rPr>
                                  <m:sty m:val="p"/>
                                </m:rPr>
                                <a:rPr lang="en-US" b="0" i="0" dirty="0" smtClean="0">
                                  <a:latin typeface="Cambria Math"/>
                                </a:rPr>
                                <m:t>q</m:t>
                              </m:r>
                              <m:r>
                                <a:rPr lang="en-US" b="0" i="0" dirty="0" smtClean="0">
                                  <a:latin typeface="Cambria Math"/>
                                </a:rPr>
                                <m:t>)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ad>
                                        <m:radPr>
                                          <m:degHide m:val="on"/>
                                          <m:ctrlPr>
                                            <a:rPr lang="en-US" i="1" dirty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radPr>
                                        <m:deg/>
                                        <m:e>
                                          <m:r>
                                            <a:rPr lang="en-US" b="0" i="0" dirty="0" smtClean="0">
                                              <a:latin typeface="Cambria Math"/>
                                            </a:rPr>
                                            <m:t>2</m:t>
                                          </m:r>
                                        </m:e>
                                      </m:rad>
                                      <m:r>
                                        <a:rPr lang="en-US" b="0" i="0" dirty="0" smtClean="0">
                                          <a:latin typeface="Cambria Math"/>
                                        </a:rPr>
                                        <m:t> 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b="0" i="0" dirty="0" smtClean="0">
                                          <a:latin typeface="Cambria Math"/>
                                        </a:rPr>
                                        <m:t>a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b="0" i="0" dirty="0" smtClean="0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US" b="0" i="0" dirty="0" smtClean="0">
                              <a:latin typeface="Cambria Math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dirty="0" smtClean="0">
                                  <a:latin typeface="Cambria Math"/>
                                </a:rPr>
                                <m:t>k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 dirty="0" smtClean="0">
                                  <a:latin typeface="Cambria Math"/>
                                </a:rPr>
                                <m:t>e</m:t>
                              </m:r>
                            </m:sub>
                          </m:sSub>
                          <m:f>
                            <m:f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0" dirty="0" smtClean="0">
                                  <a:latin typeface="Cambria Math"/>
                                </a:rPr>
                                <m:t>3</m:t>
                              </m:r>
                              <m:sSup>
                                <m:sSup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dirty="0" smtClean="0">
                                      <a:latin typeface="Cambria Math"/>
                                    </a:rPr>
                                    <m:t>q</m:t>
                                  </m:r>
                                </m:e>
                                <m:sup>
                                  <m:r>
                                    <a:rPr lang="en-US" b="0" i="0" dirty="0" smtClean="0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sSup>
                                <m:sSup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0" dirty="0" smtClean="0">
                                      <a:latin typeface="Cambria Math"/>
                                    </a:rPr>
                                    <m:t>2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b="0" i="0" dirty="0" smtClean="0">
                                      <a:latin typeface="Cambria Math"/>
                                    </a:rPr>
                                    <m:t>a</m:t>
                                  </m:r>
                                </m:e>
                                <m:sup>
                                  <m:r>
                                    <a:rPr lang="en-US" b="0" i="0" dirty="0" smtClean="0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/>
                            </a:rPr>
                            <m:t>N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2" name="TextBox 1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77588" y="3849048"/>
                    <a:ext cx="2943626" cy="1079951"/>
                  </a:xfrm>
                  <a:prstGeom prst="rect">
                    <a:avLst/>
                  </a:prstGeom>
                  <a:blipFill rotWithShape="1"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Rectangle 12"/>
                  <p:cNvSpPr/>
                  <p:nvPr/>
                </p:nvSpPr>
                <p:spPr>
                  <a:xfrm>
                    <a:off x="400562" y="4967057"/>
                    <a:ext cx="3728649" cy="526469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/>
                              </a:rPr>
                              <m:t>F</m:t>
                            </m:r>
                          </m:e>
                          <m:sub>
                            <m:r>
                              <a:rPr lang="en-US" b="0" i="0" smtClean="0">
                                <a:latin typeface="Cambria Math"/>
                              </a:rPr>
                              <m:t>3</m:t>
                            </m:r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/>
                              </a:rPr>
                              <m:t>x</m:t>
                            </m:r>
                          </m:sub>
                        </m:sSub>
                        <m:r>
                          <a:rPr lang="en-US" b="0" i="0" smtClean="0">
                            <a:latin typeface="Cambria Math"/>
                          </a:rPr>
                          <m:t>=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/>
                              </a:rPr>
                              <m:t>F</m:t>
                            </m:r>
                          </m:e>
                          <m:sub>
                            <m:r>
                              <a:rPr lang="en-US" b="0" i="0" smtClean="0">
                                <a:latin typeface="Cambria Math"/>
                              </a:rPr>
                              <m:t>3</m:t>
                            </m:r>
                          </m:sub>
                        </m:sSub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/>
                              </a:rPr>
                              <m:t>cos</m:t>
                            </m:r>
                          </m:fName>
                          <m:e>
                            <m:r>
                              <a:rPr lang="en-US" b="0" i="0" smtClean="0">
                                <a:latin typeface="Cambria Math"/>
                              </a:rPr>
                              <m:t>45</m:t>
                            </m:r>
                            <m:r>
                              <a:rPr lang="en-US" b="0" i="0" smtClean="0">
                                <a:latin typeface="Cambria Math"/>
                                <a:ea typeface="Cambria Math"/>
                              </a:rPr>
                              <m:t>° </m:t>
                            </m:r>
                          </m:e>
                        </m:func>
                      </m:oMath>
                    </a14:m>
                    <a:r>
                      <a:rPr lang="en-US" dirty="0" smtClean="0"/>
                      <a:t>  ,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0" smtClean="0">
                                <a:latin typeface="Cambria Math"/>
                              </a:rPr>
                              <m:t>   </m:t>
                            </m:r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/>
                              </a:rPr>
                              <m:t>F</m:t>
                            </m:r>
                          </m:e>
                          <m:sub>
                            <m:r>
                              <a:rPr lang="en-US" b="0" i="0" smtClean="0">
                                <a:latin typeface="Cambria Math"/>
                              </a:rPr>
                              <m:t>3</m:t>
                            </m:r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/>
                              </a:rPr>
                              <m:t>y</m:t>
                            </m:r>
                          </m:sub>
                        </m:sSub>
                        <m:r>
                          <a:rPr lang="en-US" b="0" i="0" smtClean="0">
                            <a:latin typeface="Cambria Math"/>
                          </a:rPr>
                          <m:t>=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/>
                              </a:rPr>
                              <m:t>F</m:t>
                            </m:r>
                          </m:e>
                          <m:sub>
                            <m:r>
                              <a:rPr lang="en-US" b="0" i="0" smtClean="0">
                                <a:latin typeface="Cambria Math"/>
                              </a:rPr>
                              <m:t>3</m:t>
                            </m:r>
                          </m:sub>
                        </m:sSub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/>
                              </a:rPr>
                              <m:t>sin</m:t>
                            </m:r>
                          </m:fName>
                          <m:e>
                            <m:r>
                              <a:rPr lang="en-US" b="0" i="0" smtClean="0">
                                <a:latin typeface="Cambria Math"/>
                              </a:rPr>
                              <m:t>45</m:t>
                            </m:r>
                            <m:r>
                              <a:rPr lang="en-US" b="0" i="0" smtClean="0">
                                <a:latin typeface="Cambria Math"/>
                                <a:ea typeface="Cambria Math"/>
                              </a:rPr>
                              <m:t>°</m:t>
                            </m:r>
                          </m:e>
                        </m:func>
                      </m:oMath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3" name="Rectangle 12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0562" y="4967057"/>
                    <a:ext cx="3728649" cy="526469"/>
                  </a:xfrm>
                  <a:prstGeom prst="rect">
                    <a:avLst/>
                  </a:prstGeom>
                  <a:blipFill rotWithShape="1">
                    <a:blip r:embed="rId9"/>
                    <a:stretch>
                      <a:fillRect t="-6154" b="-1846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Rectangle 10"/>
                <p:cNvSpPr/>
                <p:nvPr/>
              </p:nvSpPr>
              <p:spPr>
                <a:xfrm>
                  <a:off x="304800" y="3317227"/>
                  <a:ext cx="2943626" cy="86416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/>
                              </a:rPr>
                              <m:t>F</m:t>
                            </m:r>
                          </m:e>
                          <m:sub>
                            <m:r>
                              <a:rPr lang="en-US" b="0" i="0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  <m:r>
                          <a:rPr lang="en-US" b="0" i="0" smtClean="0">
                            <a:latin typeface="Cambria Math"/>
                          </a:rPr>
                          <m:t>=</m:t>
                        </m:r>
                        <m:sSub>
                          <m:sSub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dirty="0" smtClean="0">
                                <a:latin typeface="Cambria Math"/>
                              </a:rPr>
                              <m:t>k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dirty="0" smtClean="0">
                                <a:latin typeface="Cambria Math"/>
                              </a:rPr>
                              <m:t>e</m:t>
                            </m:r>
                          </m:sub>
                        </m:sSub>
                        <m:f>
                          <m:f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0" dirty="0" smtClean="0">
                                <a:latin typeface="Cambria Math"/>
                              </a:rPr>
                              <m:t>(</m:t>
                            </m:r>
                            <m:r>
                              <m:rPr>
                                <m:sty m:val="p"/>
                              </m:rPr>
                              <a:rPr lang="en-US" b="0" i="0" dirty="0" smtClean="0">
                                <a:latin typeface="Cambria Math"/>
                              </a:rPr>
                              <m:t>q</m:t>
                            </m:r>
                            <m:r>
                              <a:rPr lang="en-US" b="0" i="0" dirty="0" smtClean="0">
                                <a:latin typeface="Cambria Math"/>
                              </a:rPr>
                              <m:t>)(2</m:t>
                            </m:r>
                            <m:r>
                              <m:rPr>
                                <m:sty m:val="p"/>
                              </m:rPr>
                              <a:rPr lang="en-US" b="0" i="0" dirty="0" smtClean="0">
                                <a:latin typeface="Cambria Math"/>
                              </a:rPr>
                              <m:t>q</m:t>
                            </m:r>
                            <m:r>
                              <a:rPr lang="en-US" b="0" i="0" dirty="0" smtClean="0">
                                <a:latin typeface="Cambria Math"/>
                              </a:rPr>
                              <m:t>)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dirty="0" smtClean="0">
                                    <a:latin typeface="Cambria Math"/>
                                  </a:rPr>
                                  <m:t>a</m:t>
                                </m:r>
                              </m:e>
                              <m:sup>
                                <m:r>
                                  <a:rPr lang="en-US" b="0" i="0" dirty="0" smtClean="0">
                                    <a:latin typeface="Cambria Math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r>
                          <a:rPr lang="en-US" b="0" i="0" dirty="0" smtClean="0">
                            <a:latin typeface="Cambria Math"/>
                          </a:rPr>
                          <m:t>=</m:t>
                        </m:r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dirty="0" smtClean="0">
                                <a:latin typeface="Cambria Math"/>
                              </a:rPr>
                              <m:t>k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dirty="0" smtClean="0">
                                <a:latin typeface="Cambria Math"/>
                              </a:rPr>
                              <m:t>e</m:t>
                            </m:r>
                          </m:sub>
                        </m:sSub>
                        <m:f>
                          <m:f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0" dirty="0" smtClean="0">
                                <a:latin typeface="Cambria Math"/>
                              </a:rPr>
                              <m:t>2</m:t>
                            </m:r>
                            <m:sSup>
                              <m:sSup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dirty="0" smtClean="0">
                                    <a:latin typeface="Cambria Math"/>
                                  </a:rPr>
                                  <m:t>q</m:t>
                                </m:r>
                              </m:e>
                              <m:sup>
                                <m:r>
                                  <a:rPr lang="en-US" b="0" i="0" dirty="0" smtClean="0">
                                    <a:latin typeface="Cambria Math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sSup>
                              <m:sSup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dirty="0" smtClean="0">
                                    <a:latin typeface="Cambria Math"/>
                                  </a:rPr>
                                  <m:t>a</m:t>
                                </m:r>
                              </m:e>
                              <m:sup>
                                <m:r>
                                  <a:rPr lang="en-US" b="0" i="0" dirty="0" smtClean="0">
                                    <a:latin typeface="Cambria Math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/>
                          </a:rPr>
                          <m:t>N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" name="Rectangle 1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4800" y="3317227"/>
                  <a:ext cx="2943626" cy="864168"/>
                </a:xfrm>
                <a:prstGeom prst="rect">
                  <a:avLst/>
                </a:prstGeom>
                <a:blipFill rotWithShape="1"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8" name="Date Placeholder 1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25238-87AB-4EC3-90CF-9530B3887E91}" type="datetime1">
              <a:rPr lang="en-US" smtClean="0"/>
              <a:t>5/18/2022</a:t>
            </a:fld>
            <a:endParaRPr lang="en-US" dirty="0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Topic 15/Physics Department / UCSY</a:t>
            </a:r>
            <a:endParaRPr lang="en-US"/>
          </a:p>
        </p:txBody>
      </p:sp>
      <p:sp>
        <p:nvSpPr>
          <p:cNvPr id="20" name="Slide Number Placeholder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EF3C6-B130-421E-814F-9C07AF5FF370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584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83214-2AE2-4F3A-B7E2-6C360134E6F1}" type="datetime1">
              <a:rPr lang="en-US" smtClean="0"/>
              <a:t>5/18/2022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Topic 15/Physics Department / UCSY</a:t>
            </a:r>
            <a:endParaRPr lang="en-US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EF3C6-B130-421E-814F-9C07AF5FF370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16" name="Left Arrow 15"/>
          <p:cNvSpPr/>
          <p:nvPr/>
        </p:nvSpPr>
        <p:spPr>
          <a:xfrm>
            <a:off x="4774081" y="3717229"/>
            <a:ext cx="606817" cy="149921"/>
          </a:xfrm>
          <a:prstGeom prst="lef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398668" y="361950"/>
            <a:ext cx="8516732" cy="4267199"/>
            <a:chOff x="398668" y="438151"/>
            <a:chExt cx="8516732" cy="4267199"/>
          </a:xfrm>
        </p:grpSpPr>
        <p:grpSp>
          <p:nvGrpSpPr>
            <p:cNvPr id="3" name="Group 2"/>
            <p:cNvGrpSpPr/>
            <p:nvPr/>
          </p:nvGrpSpPr>
          <p:grpSpPr>
            <a:xfrm>
              <a:off x="398668" y="438151"/>
              <a:ext cx="8516732" cy="4267199"/>
              <a:chOff x="373701" y="3902482"/>
              <a:chExt cx="8516732" cy="568960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" name="TextBox 3"/>
                  <p:cNvSpPr txBox="1"/>
                  <p:nvPr/>
                </p:nvSpPr>
                <p:spPr>
                  <a:xfrm>
                    <a:off x="393811" y="3902482"/>
                    <a:ext cx="7909537" cy="96043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/>
                                </a:rPr>
                                <m:t>F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/>
                                </a:rPr>
                                <m:t>x</m:t>
                              </m:r>
                            </m:sub>
                          </m:sSub>
                          <m:r>
                            <a:rPr lang="en-US" b="0" i="0" smtClean="0">
                              <a:latin typeface="Cambria Math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/>
                                </a:rPr>
                                <m:t>F</m:t>
                              </m:r>
                            </m:e>
                            <m:sub>
                              <m:r>
                                <a:rPr lang="en-US" b="0" i="0" smtClean="0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0" smtClean="0">
                              <a:latin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/>
                                </a:rPr>
                                <m:t>F</m:t>
                              </m:r>
                            </m:e>
                            <m:sub>
                              <m:r>
                                <a:rPr lang="en-US" b="0" i="0" smtClean="0">
                                  <a:latin typeface="Cambria Math"/>
                                </a:rPr>
                                <m:t>3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/>
                                </a:rPr>
                                <m:t>x</m:t>
                              </m:r>
                            </m:sub>
                          </m:sSub>
                          <m:r>
                            <a:rPr lang="en-US" b="0" i="0" smtClean="0">
                              <a:latin typeface="Cambria Math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dirty="0" smtClean="0">
                                  <a:latin typeface="Cambria Math"/>
                                </a:rPr>
                                <m:t>k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 dirty="0" smtClean="0">
                                  <a:latin typeface="Cambria Math"/>
                                </a:rPr>
                                <m:t>e</m:t>
                              </m:r>
                            </m:sub>
                          </m:sSub>
                          <m:f>
                            <m:f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0" dirty="0" smtClean="0">
                                  <a:latin typeface="Cambria Math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dirty="0" smtClean="0">
                                      <a:latin typeface="Cambria Math"/>
                                    </a:rPr>
                                    <m:t>q</m:t>
                                  </m:r>
                                </m:e>
                                <m:sup>
                                  <m:r>
                                    <a:rPr lang="en-US" b="0" i="0" dirty="0" smtClean="0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sSup>
                                <m:sSup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dirty="0" smtClean="0">
                                      <a:latin typeface="Cambria Math"/>
                                    </a:rPr>
                                    <m:t>a</m:t>
                                  </m:r>
                                </m:e>
                                <m:sup>
                                  <m:r>
                                    <a:rPr lang="en-US" b="0" i="0" dirty="0" smtClean="0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US" b="0" i="0" dirty="0" smtClean="0">
                              <a:latin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dirty="0" smtClean="0">
                                  <a:latin typeface="Cambria Math"/>
                                </a:rPr>
                                <m:t>k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 dirty="0" smtClean="0">
                                  <a:latin typeface="Cambria Math"/>
                                </a:rPr>
                                <m:t>e</m:t>
                              </m:r>
                            </m:sub>
                          </m:sSub>
                          <m:f>
                            <m:f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0" dirty="0" smtClean="0">
                                  <a:latin typeface="Cambria Math"/>
                                </a:rPr>
                                <m:t>3</m:t>
                              </m:r>
                              <m:sSup>
                                <m:sSup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dirty="0" smtClean="0">
                                      <a:latin typeface="Cambria Math"/>
                                    </a:rPr>
                                    <m:t>q</m:t>
                                  </m:r>
                                </m:e>
                                <m:sup>
                                  <m:r>
                                    <a:rPr lang="en-US" b="0" i="0" dirty="0" smtClean="0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sSup>
                                <m:sSup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0" dirty="0" smtClean="0">
                                      <a:latin typeface="Cambria Math"/>
                                    </a:rPr>
                                    <m:t>2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b="0" i="0" dirty="0" smtClean="0">
                                      <a:latin typeface="Cambria Math"/>
                                    </a:rPr>
                                    <m:t>a</m:t>
                                  </m:r>
                                </m:e>
                                <m:sup>
                                  <m:r>
                                    <a:rPr lang="en-US" b="0" i="0" dirty="0" smtClean="0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b="0" i="0" smtClean="0">
                                  <a:latin typeface="Cambria Math"/>
                                </a:rPr>
                                <m:t>45</m:t>
                              </m:r>
                              <m:r>
                                <a:rPr lang="en-US" b="0" i="0" smtClean="0">
                                  <a:latin typeface="Cambria Math"/>
                                  <a:ea typeface="Cambria Math"/>
                                </a:rPr>
                                <m:t>°=</m:t>
                              </m:r>
                              <m:sSub>
                                <m:sSub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dirty="0" smtClean="0">
                                      <a:latin typeface="Cambria Math"/>
                                    </a:rPr>
                                    <m:t>k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b="0" i="0" dirty="0" smtClean="0">
                                      <a:latin typeface="Cambria Math"/>
                                    </a:rPr>
                                    <m:t>e</m:t>
                                  </m:r>
                                </m:sub>
                              </m:sSub>
                              <m:f>
                                <m:f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b="0" i="0" dirty="0" smtClean="0">
                                          <a:latin typeface="Cambria Math"/>
                                        </a:rPr>
                                        <m:t>q</m:t>
                                      </m:r>
                                    </m:e>
                                    <m:sup>
                                      <m:r>
                                        <a:rPr lang="en-US" b="0" i="0" dirty="0" smtClean="0">
                                          <a:latin typeface="Cambria Math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b="0" i="0" dirty="0" smtClean="0">
                                          <a:latin typeface="Cambria Math"/>
                                        </a:rPr>
                                        <m:t>a</m:t>
                                      </m:r>
                                    </m:e>
                                    <m:sup>
                                      <m:r>
                                        <a:rPr lang="en-US" b="0" i="0" dirty="0" smtClean="0">
                                          <a:latin typeface="Cambria Math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  <m:d>
                                <m:d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0" dirty="0" smtClean="0">
                                      <a:latin typeface="Cambria Math"/>
                                    </a:rPr>
                                    <m:t>2+</m:t>
                                  </m:r>
                                  <m:f>
                                    <m:fPr>
                                      <m:ctrlP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0" dirty="0" smtClean="0">
                                          <a:latin typeface="Cambria Math"/>
                                        </a:rPr>
                                        <m:t>3</m:t>
                                      </m:r>
                                    </m:num>
                                    <m:den>
                                      <m:r>
                                        <a:rPr lang="en-US" b="0" i="0" dirty="0" smtClean="0">
                                          <a:latin typeface="Cambria Math"/>
                                        </a:rPr>
                                        <m:t>2</m:t>
                                      </m:r>
                                    </m:den>
                                  </m:f>
                                  <m:func>
                                    <m:func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r>
                                        <a:rPr lang="en-US" b="0" i="0" smtClean="0">
                                          <a:latin typeface="Cambria Math"/>
                                        </a:rPr>
                                        <m:t>45</m:t>
                                      </m:r>
                                      <m:r>
                                        <a:rPr lang="en-US" b="0" i="0" smtClean="0">
                                          <a:latin typeface="Cambria Math"/>
                                          <a:ea typeface="Cambria Math"/>
                                        </a:rPr>
                                        <m:t>° </m:t>
                                      </m:r>
                                    </m:e>
                                  </m:func>
                                </m:e>
                              </m:d>
                              <m:r>
                                <a:rPr lang="en-US" b="0" i="0" smtClean="0">
                                  <a:latin typeface="Cambria Math"/>
                                  <a:ea typeface="Cambria Math"/>
                                </a:rPr>
                                <m:t>=3.06</m:t>
                              </m:r>
                              <m:sSub>
                                <m:sSub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0" dirty="0" smtClean="0">
                                      <a:latin typeface="Cambria Math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b="0" i="0" dirty="0" smtClean="0">
                                      <a:latin typeface="Cambria Math"/>
                                    </a:rPr>
                                    <m:t>k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b="0" i="0" dirty="0" smtClean="0">
                                      <a:latin typeface="Cambria Math"/>
                                    </a:rPr>
                                    <m:t>e</m:t>
                                  </m:r>
                                </m:sub>
                              </m:sSub>
                              <m:f>
                                <m:f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b="0" i="0" dirty="0" smtClean="0">
                                          <a:latin typeface="Cambria Math"/>
                                        </a:rPr>
                                        <m:t>q</m:t>
                                      </m:r>
                                    </m:e>
                                    <m:sup>
                                      <m:r>
                                        <a:rPr lang="en-US" b="0" i="0" dirty="0" smtClean="0">
                                          <a:latin typeface="Cambria Math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b="0" i="0" dirty="0" smtClean="0">
                                          <a:latin typeface="Cambria Math"/>
                                        </a:rPr>
                                        <m:t>a</m:t>
                                      </m:r>
                                    </m:e>
                                    <m:sup>
                                      <m:r>
                                        <a:rPr lang="en-US" b="0" i="0" dirty="0" smtClean="0">
                                          <a:latin typeface="Cambria Math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func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" name="TextBox 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3811" y="3902482"/>
                    <a:ext cx="7909537" cy="960434"/>
                  </a:xfrm>
                  <a:prstGeom prst="rect">
                    <a:avLst/>
                  </a:prstGeom>
                  <a:blipFill rotWithShape="1"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5" name="Group 4"/>
              <p:cNvGrpSpPr/>
              <p:nvPr/>
            </p:nvGrpSpPr>
            <p:grpSpPr>
              <a:xfrm>
                <a:off x="373701" y="5121682"/>
                <a:ext cx="8516732" cy="4470403"/>
                <a:chOff x="411232" y="1269934"/>
                <a:chExt cx="8516732" cy="4470403"/>
              </a:xfrm>
            </p:grpSpPr>
            <p:grpSp>
              <p:nvGrpSpPr>
                <p:cNvPr id="6" name="Group 5"/>
                <p:cNvGrpSpPr/>
                <p:nvPr/>
              </p:nvGrpSpPr>
              <p:grpSpPr>
                <a:xfrm>
                  <a:off x="455226" y="2387536"/>
                  <a:ext cx="8472738" cy="3352801"/>
                  <a:chOff x="381000" y="2006536"/>
                  <a:chExt cx="8472738" cy="3352801"/>
                </a:xfrm>
              </p:grpSpPr>
              <p:sp>
                <p:nvSpPr>
                  <p:cNvPr id="8" name="TextBox 7"/>
                  <p:cNvSpPr txBox="1"/>
                  <p:nvPr/>
                </p:nvSpPr>
                <p:spPr>
                  <a:xfrm>
                    <a:off x="381000" y="2006536"/>
                    <a:ext cx="7162800" cy="53348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00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The magnitude  of resultant force is,</a:t>
                    </a:r>
                    <a:endParaRPr lang="en-US" sz="2000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9" name="TextBox 8"/>
                      <p:cNvSpPr txBox="1"/>
                      <p:nvPr/>
                    </p:nvSpPr>
                    <p:spPr>
                      <a:xfrm>
                        <a:off x="664946" y="2429472"/>
                        <a:ext cx="5457713" cy="1214266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/>
                                </a:rPr>
                                <m:t>F</m:t>
                              </m:r>
                              <m:r>
                                <a:rPr lang="en-US" b="0" i="0" smtClean="0">
                                  <a:latin typeface="Cambria Math"/>
                                </a:rPr>
                                <m:t>=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p>
                                    <m:sSup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lang="en-US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b="0" i="0" smtClean="0">
                                              <a:latin typeface="Cambria Math"/>
                                            </a:rPr>
                                            <m:t>F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b="0" i="0" smtClean="0">
                                              <a:latin typeface="Cambria Math"/>
                                            </a:rPr>
                                            <m:t>x</m:t>
                                          </m:r>
                                        </m:sub>
                                      </m:sSub>
                                    </m:e>
                                    <m:sup>
                                      <m:r>
                                        <a:rPr lang="en-US" b="0" i="0" smtClean="0">
                                          <a:latin typeface="Cambria Math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b="0" i="0" smtClean="0">
                                      <a:latin typeface="Cambria Math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b="0" i="0" smtClean="0">
                                              <a:latin typeface="Cambria Math"/>
                                            </a:rPr>
                                            <m:t>F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b="0" i="0" smtClean="0">
                                              <a:latin typeface="Cambria Math"/>
                                            </a:rPr>
                                            <m:t>y</m:t>
                                          </m:r>
                                        </m:sub>
                                      </m:sSub>
                                    </m:e>
                                    <m:sup>
                                      <m:r>
                                        <a:rPr lang="en-US" b="0" i="0" smtClean="0">
                                          <a:latin typeface="Cambria Math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rad>
                              <m:r>
                                <a:rPr lang="en-US" b="0" i="0" smtClean="0">
                                  <a:latin typeface="Cambria Math"/>
                                </a:rPr>
                                <m:t>=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0" smtClean="0">
                                              <a:latin typeface="Cambria Math"/>
                                              <a:ea typeface="Cambria Math"/>
                                            </a:rPr>
                                            <m:t>3.06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b="0" i="1" dirty="0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0" dirty="0" smtClean="0">
                                                  <a:latin typeface="Cambria Math"/>
                                                </a:rPr>
                                                <m:t> </m:t>
                                              </m:r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b="0" i="0" dirty="0" smtClean="0">
                                                  <a:latin typeface="Cambria Math"/>
                                                </a:rPr>
                                                <m:t>k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b="0" i="0" dirty="0" smtClean="0">
                                                  <a:latin typeface="Cambria Math"/>
                                                </a:rPr>
                                                <m:t>e</m:t>
                                              </m:r>
                                            </m:sub>
                                          </m:sSub>
                                          <m:f>
                                            <m:fPr>
                                              <m:ctrlPr>
                                                <a:rPr lang="en-US" b="0" i="1" dirty="0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sSup>
                                                <m:sSupPr>
                                                  <m:ctrlPr>
                                                    <a:rPr lang="en-US" b="0" i="1" dirty="0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m:rPr>
                                                      <m:sty m:val="p"/>
                                                    </m:rPr>
                                                    <a:rPr lang="en-US" b="0" i="0" dirty="0" smtClean="0">
                                                      <a:latin typeface="Cambria Math"/>
                                                    </a:rPr>
                                                    <m:t>q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en-US" b="0" i="0" dirty="0" smtClean="0">
                                                      <a:latin typeface="Cambria Math"/>
                                                    </a:rPr>
                                                    <m:t>2</m:t>
                                                  </m:r>
                                                </m:sup>
                                              </m:sSup>
                                            </m:num>
                                            <m:den>
                                              <m:sSup>
                                                <m:sSupPr>
                                                  <m:ctrlPr>
                                                    <a:rPr lang="en-US" b="0" i="1" dirty="0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m:rPr>
                                                      <m:sty m:val="p"/>
                                                    </m:rPr>
                                                    <a:rPr lang="en-US" b="0" i="0" dirty="0" smtClean="0">
                                                      <a:latin typeface="Cambria Math"/>
                                                    </a:rPr>
                                                    <m:t>a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en-US" b="0" i="0" dirty="0" smtClean="0">
                                                      <a:latin typeface="Cambria Math"/>
                                                    </a:rPr>
                                                    <m:t>2</m:t>
                                                  </m:r>
                                                </m:sup>
                                              </m:sSup>
                                            </m:den>
                                          </m:f>
                                          <m:r>
                                            <m:rPr>
                                              <m:nor/>
                                            </m:rPr>
                                            <a:rPr lang="en-US" dirty="0"/>
                                            <m:t> 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b="0" i="0" smtClean="0">
                                          <a:latin typeface="Cambria Math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b="0" i="0" smtClean="0">
                                      <a:latin typeface="Cambria Math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0" smtClean="0">
                                              <a:latin typeface="Cambria Math"/>
                                              <a:ea typeface="Cambria Math"/>
                                            </a:rPr>
                                            <m:t>3.06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b="0" i="1" dirty="0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0" dirty="0" smtClean="0">
                                                  <a:latin typeface="Cambria Math"/>
                                                </a:rPr>
                                                <m:t> </m:t>
                                              </m:r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b="0" i="0" dirty="0" smtClean="0">
                                                  <a:latin typeface="Cambria Math"/>
                                                </a:rPr>
                                                <m:t>k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b="0" i="0" dirty="0" smtClean="0">
                                                  <a:latin typeface="Cambria Math"/>
                                                </a:rPr>
                                                <m:t>e</m:t>
                                              </m:r>
                                            </m:sub>
                                          </m:sSub>
                                          <m:f>
                                            <m:fPr>
                                              <m:ctrlPr>
                                                <a:rPr lang="en-US" b="0" i="1" dirty="0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sSup>
                                                <m:sSupPr>
                                                  <m:ctrlPr>
                                                    <a:rPr lang="en-US" b="0" i="1" dirty="0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m:rPr>
                                                      <m:sty m:val="p"/>
                                                    </m:rPr>
                                                    <a:rPr lang="en-US" b="0" i="0" dirty="0" smtClean="0">
                                                      <a:latin typeface="Cambria Math"/>
                                                    </a:rPr>
                                                    <m:t>q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en-US" b="0" i="0" dirty="0" smtClean="0">
                                                      <a:latin typeface="Cambria Math"/>
                                                    </a:rPr>
                                                    <m:t>2</m:t>
                                                  </m:r>
                                                </m:sup>
                                              </m:sSup>
                                            </m:num>
                                            <m:den>
                                              <m:sSup>
                                                <m:sSupPr>
                                                  <m:ctrlPr>
                                                    <a:rPr lang="en-US" b="0" i="1" dirty="0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m:rPr>
                                                      <m:sty m:val="p"/>
                                                    </m:rPr>
                                                    <a:rPr lang="en-US" b="0" i="0" dirty="0" smtClean="0">
                                                      <a:latin typeface="Cambria Math"/>
                                                    </a:rPr>
                                                    <m:t>a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en-US" b="0" i="0" dirty="0" smtClean="0">
                                                      <a:latin typeface="Cambria Math"/>
                                                    </a:rPr>
                                                    <m:t>2</m:t>
                                                  </m:r>
                                                </m:sup>
                                              </m:sSup>
                                            </m:den>
                                          </m:f>
                                          <m:r>
                                            <m:rPr>
                                              <m:nor/>
                                            </m:rPr>
                                            <a:rPr lang="en-US" dirty="0"/>
                                            <m:t> 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b="0" i="0" smtClean="0">
                                          <a:latin typeface="Cambria Math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rad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9" name="TextBox 8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664946" y="2429472"/>
                        <a:ext cx="5457713" cy="1214266"/>
                      </a:xfrm>
                      <a:prstGeom prst="rect">
                        <a:avLst/>
                      </a:prstGeom>
                      <a:blipFill rotWithShape="1">
                        <a:blip r:embed="rId3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0" name="TextBox 9"/>
                      <p:cNvSpPr txBox="1"/>
                      <p:nvPr/>
                    </p:nvSpPr>
                    <p:spPr>
                      <a:xfrm>
                        <a:off x="433638" y="4637686"/>
                        <a:ext cx="8420100" cy="72165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dirty="0" smtClean="0"/>
                          <a:t>It is directed at </a:t>
                        </a:r>
                        <a14:m>
                          <m:oMath xmlns:m="http://schemas.openxmlformats.org/officeDocument/2006/math">
                            <m:r>
                              <a:rPr lang="en-US" b="0" i="0" smtClean="0">
                                <a:latin typeface="Cambria Math"/>
                                <a:ea typeface="Cambria Math"/>
                              </a:rPr>
                              <m:t>  </m:t>
                            </m:r>
                            <m:r>
                              <a:rPr lang="en-US" i="0" smtClean="0">
                                <a:latin typeface="Cambria Math"/>
                                <a:ea typeface="Cambria Math"/>
                              </a:rPr>
                              <m:t>∅</m:t>
                            </m:r>
                            <m:r>
                              <a:rPr lang="en-US" b="0" i="0" smtClean="0">
                                <a:latin typeface="Cambria Math"/>
                                <a:ea typeface="Cambria Math"/>
                              </a:rPr>
                              <m:t>=</m:t>
                            </m:r>
                            <m:func>
                              <m:func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/>
                                  </a:rPr>
                                </m:ctrlPr>
                              </m:funcPr>
                              <m:fName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/>
                                        <a:ea typeface="Cambria Math"/>
                                      </a:rPr>
                                      <m:t>tan</m:t>
                                    </m:r>
                                  </m:e>
                                  <m:sup>
                                    <m:r>
                                      <a:rPr lang="en-US" b="0" i="0" smtClean="0">
                                        <a:latin typeface="Cambria Math"/>
                                        <a:ea typeface="Cambria Math"/>
                                      </a:rPr>
                                      <m:t>−1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fPr>
                                      <m:num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  <a:ea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b="0" i="0" smtClean="0">
                                                <a:latin typeface="Cambria Math"/>
                                                <a:ea typeface="Cambria Math"/>
                                              </a:rPr>
                                              <m:t>F</m:t>
                                            </m:r>
                                          </m:e>
                                          <m:sub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b="0" i="0" smtClean="0">
                                                <a:latin typeface="Cambria Math"/>
                                                <a:ea typeface="Cambria Math"/>
                                              </a:rPr>
                                              <m:t>y</m:t>
                                            </m:r>
                                          </m:sub>
                                        </m:sSub>
                                      </m:num>
                                      <m:den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  <a:ea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b="0" i="0" smtClean="0">
                                                <a:latin typeface="Cambria Math"/>
                                                <a:ea typeface="Cambria Math"/>
                                              </a:rPr>
                                              <m:t>F</m:t>
                                            </m:r>
                                          </m:e>
                                          <m:sub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b="0" i="0" smtClean="0">
                                                <a:latin typeface="Cambria Math"/>
                                                <a:ea typeface="Cambria Math"/>
                                              </a:rPr>
                                              <m:t>x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</m:e>
                                </m:d>
                              </m:fName>
                              <m:e>
                                <m:r>
                                  <a:rPr lang="en-US" b="0" i="0" smtClean="0">
                                    <a:latin typeface="Cambria Math"/>
                                    <a:ea typeface="Cambria Math"/>
                                  </a:rPr>
                                  <m:t>=</m:t>
                                </m:r>
                                <m:func>
                                  <m:func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funcPr>
                                  <m:fName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b="0" i="0" smtClean="0">
                                            <a:latin typeface="Cambria Math"/>
                                            <a:ea typeface="Cambria Math"/>
                                          </a:rPr>
                                          <m:t>tan</m:t>
                                        </m:r>
                                      </m:e>
                                      <m:sup>
                                        <m:r>
                                          <a:rPr lang="en-US" b="0" i="0" smtClean="0">
                                            <a:latin typeface="Cambria Math"/>
                                            <a:ea typeface="Cambria Math"/>
                                          </a:rPr>
                                          <m:t>−1</m:t>
                                        </m:r>
                                      </m:sup>
                                    </m:sSup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0" smtClean="0">
                                            <a:latin typeface="Cambria Math"/>
                                            <a:ea typeface="Cambria Math"/>
                                          </a:rPr>
                                          <m:t>1.00</m:t>
                                        </m:r>
                                      </m:e>
                                    </m:d>
                                  </m:e>
                                </m:func>
                              </m:e>
                            </m:func>
                            <m:r>
                              <a:rPr lang="en-US" b="0" i="0" smtClean="0">
                                <a:latin typeface="Cambria Math"/>
                                <a:ea typeface="Cambria Math"/>
                              </a:rPr>
                              <m:t>=45° </m:t>
                            </m:r>
                          </m:oMath>
                        </a14:m>
                        <a:r>
                          <a:rPr lang="en-US" dirty="0" smtClean="0"/>
                          <a:t>above the horizontal</a:t>
                        </a:r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10" name="TextBox 9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33638" y="4637686"/>
                        <a:ext cx="8420100" cy="721651"/>
                      </a:xfrm>
                      <a:prstGeom prst="rect">
                        <a:avLst/>
                      </a:prstGeom>
                      <a:blipFill rotWithShape="1">
                        <a:blip r:embed="rId4"/>
                        <a:stretch>
                          <a:fillRect l="-579" b="-1136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" name="TextBox 6"/>
                    <p:cNvSpPr txBox="1"/>
                    <p:nvPr/>
                  </p:nvSpPr>
                  <p:spPr>
                    <a:xfrm>
                      <a:off x="411232" y="1269934"/>
                      <a:ext cx="7914859" cy="960434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/>
                                  </a:rPr>
                                  <m:t>F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/>
                                  </a:rPr>
                                  <m:t>y</m:t>
                                </m:r>
                              </m:sub>
                            </m:sSub>
                            <m:r>
                              <a:rPr lang="en-US" b="0" i="0" smtClean="0">
                                <a:latin typeface="Cambria Math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/>
                                  </a:rPr>
                                  <m:t>F</m:t>
                                </m:r>
                              </m:e>
                              <m:sub>
                                <m:r>
                                  <a:rPr lang="en-US" b="0" i="0" smtClean="0">
                                    <a:latin typeface="Cambria Math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b="0" i="0" smtClean="0">
                                <a:latin typeface="Cambria Math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/>
                                  </a:rPr>
                                  <m:t>F</m:t>
                                </m:r>
                              </m:e>
                              <m:sub>
                                <m:r>
                                  <a:rPr lang="en-US" b="0" i="0" smtClean="0">
                                    <a:latin typeface="Cambria Math"/>
                                  </a:rPr>
                                  <m:t>3</m:t>
                                </m:r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/>
                                  </a:rPr>
                                  <m:t>y</m:t>
                                </m:r>
                              </m:sub>
                            </m:sSub>
                            <m:r>
                              <a:rPr lang="en-US" b="0" i="0" smtClean="0">
                                <a:latin typeface="Cambria Math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dirty="0" smtClean="0">
                                    <a:latin typeface="Cambria Math"/>
                                  </a:rPr>
                                  <m:t>k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b="0" i="0" dirty="0" smtClean="0">
                                    <a:latin typeface="Cambria Math"/>
                                  </a:rPr>
                                  <m:t>e</m:t>
                                </m:r>
                              </m:sub>
                            </m:sSub>
                            <m:f>
                              <m:f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0" dirty="0" smtClean="0">
                                    <a:latin typeface="Cambria Math"/>
                                  </a:rPr>
                                  <m:t>2</m:t>
                                </m:r>
                                <m:sSup>
                                  <m:sSupPr>
                                    <m:ctrlP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dirty="0" smtClean="0">
                                        <a:latin typeface="Cambria Math"/>
                                      </a:rPr>
                                      <m:t>q</m:t>
                                    </m:r>
                                  </m:e>
                                  <m:sup>
                                    <m:r>
                                      <a:rPr lang="en-US" b="0" i="0" dirty="0" smtClean="0">
                                        <a:latin typeface="Cambria Math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sSup>
                                  <m:sSupPr>
                                    <m:ctrlP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dirty="0" smtClean="0">
                                        <a:latin typeface="Cambria Math"/>
                                      </a:rPr>
                                      <m:t>a</m:t>
                                    </m:r>
                                  </m:e>
                                  <m:sup>
                                    <m:r>
                                      <a:rPr lang="en-US" b="0" i="0" dirty="0" smtClean="0">
                                        <a:latin typeface="Cambria Math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  <m:r>
                              <a:rPr lang="en-US" b="0" i="0" dirty="0" smtClean="0">
                                <a:latin typeface="Cambria Math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dirty="0" smtClean="0">
                                    <a:latin typeface="Cambria Math"/>
                                  </a:rPr>
                                  <m:t>k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b="0" i="0" dirty="0" smtClean="0">
                                    <a:latin typeface="Cambria Math"/>
                                  </a:rPr>
                                  <m:t>e</m:t>
                                </m:r>
                              </m:sub>
                            </m:sSub>
                            <m:f>
                              <m:f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0" dirty="0" smtClean="0">
                                    <a:latin typeface="Cambria Math"/>
                                  </a:rPr>
                                  <m:t>3</m:t>
                                </m:r>
                                <m:sSup>
                                  <m:sSupPr>
                                    <m:ctrlP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dirty="0" smtClean="0">
                                        <a:latin typeface="Cambria Math"/>
                                      </a:rPr>
                                      <m:t>q</m:t>
                                    </m:r>
                                  </m:e>
                                  <m:sup>
                                    <m:r>
                                      <a:rPr lang="en-US" b="0" i="0" dirty="0" smtClean="0">
                                        <a:latin typeface="Cambria Math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sSup>
                                  <m:sSupPr>
                                    <m:ctrlP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0" dirty="0" smtClean="0">
                                        <a:latin typeface="Cambria Math"/>
                                      </a:rPr>
                                      <m:t>2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b="0" i="0" dirty="0" smtClean="0">
                                        <a:latin typeface="Cambria Math"/>
                                      </a:rPr>
                                      <m:t>a</m:t>
                                    </m:r>
                                  </m:e>
                                  <m:sup>
                                    <m:r>
                                      <a:rPr lang="en-US" b="0" i="0" dirty="0" smtClean="0">
                                        <a:latin typeface="Cambria Math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  <m:func>
                              <m:func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/>
                                  </a:rPr>
                                  <m:t>sin</m:t>
                                </m:r>
                              </m:fName>
                              <m:e>
                                <m:r>
                                  <a:rPr lang="en-US" b="0" i="0" smtClean="0">
                                    <a:latin typeface="Cambria Math"/>
                                  </a:rPr>
                                  <m:t>45</m:t>
                                </m:r>
                                <m:r>
                                  <a:rPr lang="en-US" b="0" i="0" smtClean="0">
                                    <a:latin typeface="Cambria Math"/>
                                    <a:ea typeface="Cambria Math"/>
                                  </a:rPr>
                                  <m:t>° </m:t>
                                </m:r>
                              </m:e>
                            </m:func>
                            <m:r>
                              <a:rPr lang="en-US" b="0" i="0" smtClean="0">
                                <a:latin typeface="Cambria Math"/>
                                <a:ea typeface="Cambria Math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dirty="0" smtClean="0">
                                    <a:latin typeface="Cambria Math"/>
                                  </a:rPr>
                                  <m:t>k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b="0" i="0" dirty="0" smtClean="0">
                                    <a:latin typeface="Cambria Math"/>
                                  </a:rPr>
                                  <m:t>e</m:t>
                                </m:r>
                              </m:sub>
                            </m:sSub>
                            <m:f>
                              <m:f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dirty="0" smtClean="0">
                                        <a:latin typeface="Cambria Math"/>
                                      </a:rPr>
                                      <m:t>q</m:t>
                                    </m:r>
                                  </m:e>
                                  <m:sup>
                                    <m:r>
                                      <a:rPr lang="en-US" b="0" i="0" dirty="0" smtClean="0">
                                        <a:latin typeface="Cambria Math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sSup>
                                  <m:sSupPr>
                                    <m:ctrlP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dirty="0" smtClean="0">
                                        <a:latin typeface="Cambria Math"/>
                                      </a:rPr>
                                      <m:t>a</m:t>
                                    </m:r>
                                  </m:e>
                                  <m:sup>
                                    <m:r>
                                      <a:rPr lang="en-US" b="0" i="0" dirty="0" smtClean="0">
                                        <a:latin typeface="Cambria Math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  <m:d>
                              <m:d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0" dirty="0" smtClean="0">
                                    <a:latin typeface="Cambria Math"/>
                                  </a:rPr>
                                  <m:t>2+</m:t>
                                </m:r>
                                <m:f>
                                  <m:fPr>
                                    <m:ctrlP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0" dirty="0" smtClean="0">
                                        <a:latin typeface="Cambria Math"/>
                                      </a:rPr>
                                      <m:t>3</m:t>
                                    </m:r>
                                  </m:num>
                                  <m:den>
                                    <m:r>
                                      <a:rPr lang="en-US" b="0" i="0" dirty="0" smtClean="0">
                                        <a:latin typeface="Cambria Math"/>
                                      </a:rPr>
                                      <m:t>2</m:t>
                                    </m:r>
                                  </m:den>
                                </m:f>
                                <m:func>
                                  <m:func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US" b="0" i="0" smtClean="0">
                                        <a:latin typeface="Cambria Math"/>
                                      </a:rPr>
                                      <m:t>45</m:t>
                                    </m:r>
                                    <m:r>
                                      <a:rPr lang="en-US" b="0" i="0" smtClean="0">
                                        <a:latin typeface="Cambria Math"/>
                                        <a:ea typeface="Cambria Math"/>
                                      </a:rPr>
                                      <m:t>° </m:t>
                                    </m:r>
                                  </m:e>
                                </m:func>
                              </m:e>
                            </m:d>
                            <m:r>
                              <a:rPr lang="en-US" b="0" i="0" smtClean="0">
                                <a:latin typeface="Cambria Math"/>
                                <a:ea typeface="Cambria Math"/>
                              </a:rPr>
                              <m:t>=3.06</m:t>
                            </m:r>
                            <m:sSub>
                              <m:sSub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0" dirty="0" smtClean="0">
                                    <a:latin typeface="Cambria Math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b="0" i="0" dirty="0" smtClean="0">
                                    <a:latin typeface="Cambria Math"/>
                                  </a:rPr>
                                  <m:t>k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b="0" i="0" dirty="0" smtClean="0">
                                    <a:latin typeface="Cambria Math"/>
                                  </a:rPr>
                                  <m:t>e</m:t>
                                </m:r>
                              </m:sub>
                            </m:sSub>
                            <m:f>
                              <m:f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dirty="0" smtClean="0">
                                        <a:latin typeface="Cambria Math"/>
                                      </a:rPr>
                                      <m:t>q</m:t>
                                    </m:r>
                                  </m:e>
                                  <m:sup>
                                    <m:r>
                                      <a:rPr lang="en-US" b="0" i="0" dirty="0" smtClean="0">
                                        <a:latin typeface="Cambria Math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sSup>
                                  <m:sSupPr>
                                    <m:ctrlP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dirty="0" smtClean="0">
                                        <a:latin typeface="Cambria Math"/>
                                      </a:rPr>
                                      <m:t>a</m:t>
                                    </m:r>
                                  </m:e>
                                  <m:sup>
                                    <m:r>
                                      <a:rPr lang="en-US" b="0" i="0" dirty="0" smtClean="0">
                                        <a:latin typeface="Cambria Math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7" name="TextBox 6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11232" y="1269934"/>
                      <a:ext cx="7914859" cy="960434"/>
                    </a:xfrm>
                    <a:prstGeom prst="rect">
                      <a:avLst/>
                    </a:prstGeom>
                    <a:blipFill rotWithShape="1">
                      <a:blip r:embed="rId5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/>
                <p:cNvSpPr txBox="1"/>
                <p:nvPr/>
              </p:nvSpPr>
              <p:spPr>
                <a:xfrm>
                  <a:off x="741714" y="3467241"/>
                  <a:ext cx="3874587" cy="72032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/>
                          </a:rPr>
                          <m:t>F</m:t>
                        </m:r>
                        <m:r>
                          <a:rPr lang="en-US" b="0" i="0" smtClean="0">
                            <a:latin typeface="Cambria Math"/>
                          </a:rPr>
                          <m:t>=</m:t>
                        </m:r>
                        <m:rad>
                          <m:radPr>
                            <m:deg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0" smtClean="0">
                                <a:latin typeface="Cambria Math"/>
                              </a:rPr>
                              <m:t>2</m:t>
                            </m:r>
                          </m:e>
                        </m:rad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0" smtClean="0">
                                <a:latin typeface="Cambria Math"/>
                                <a:ea typeface="Cambria Math"/>
                              </a:rPr>
                              <m:t>3.06</m:t>
                            </m:r>
                            <m:sSub>
                              <m:sSub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0" dirty="0" smtClean="0">
                                    <a:latin typeface="Cambria Math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b="0" i="0" dirty="0" smtClean="0">
                                    <a:latin typeface="Cambria Math"/>
                                  </a:rPr>
                                  <m:t>k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b="0" i="0" dirty="0" smtClean="0">
                                    <a:latin typeface="Cambria Math"/>
                                  </a:rPr>
                                  <m:t>e</m:t>
                                </m:r>
                              </m:sub>
                            </m:sSub>
                            <m:f>
                              <m:f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dirty="0" smtClean="0">
                                        <a:latin typeface="Cambria Math"/>
                                      </a:rPr>
                                      <m:t>q</m:t>
                                    </m:r>
                                  </m:e>
                                  <m:sup>
                                    <m:r>
                                      <a:rPr lang="en-US" b="0" i="0" dirty="0" smtClean="0">
                                        <a:latin typeface="Cambria Math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sSup>
                                  <m:sSupPr>
                                    <m:ctrlP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dirty="0" smtClean="0">
                                        <a:latin typeface="Cambria Math"/>
                                      </a:rPr>
                                      <m:t>a</m:t>
                                    </m:r>
                                  </m:e>
                                  <m:sup>
                                    <m:r>
                                      <a:rPr lang="en-US" b="0" i="0" dirty="0" smtClean="0">
                                        <a:latin typeface="Cambria Math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  <m:r>
                              <m:rPr>
                                <m:nor/>
                              </m:rPr>
                              <a:rPr lang="en-US" dirty="0"/>
                              <m:t> </m:t>
                            </m:r>
                          </m:e>
                        </m:d>
                        <m:r>
                          <a:rPr lang="en-US" b="0" i="0" smtClean="0">
                            <a:latin typeface="Cambria Math"/>
                          </a:rPr>
                          <m:t>=4.33</m:t>
                        </m:r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0" dirty="0" smtClean="0">
                                <a:latin typeface="Cambria Math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b="0" i="0" dirty="0" smtClean="0">
                                <a:latin typeface="Cambria Math"/>
                              </a:rPr>
                              <m:t>k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dirty="0" smtClean="0">
                                <a:latin typeface="Cambria Math"/>
                              </a:rPr>
                              <m:t>e</m:t>
                            </m:r>
                          </m:sub>
                        </m:sSub>
                        <m:f>
                          <m:f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dirty="0" smtClean="0">
                                    <a:latin typeface="Cambria Math"/>
                                  </a:rPr>
                                  <m:t>q</m:t>
                                </m:r>
                              </m:e>
                              <m:sup>
                                <m:r>
                                  <a:rPr lang="en-US" b="0" i="0" dirty="0" smtClean="0">
                                    <a:latin typeface="Cambria Math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sSup>
                              <m:sSup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dirty="0" smtClean="0">
                                    <a:latin typeface="Cambria Math"/>
                                  </a:rPr>
                                  <m:t>a</m:t>
                                </m:r>
                              </m:e>
                              <m:sup>
                                <m:r>
                                  <a:rPr lang="en-US" b="0" i="0" dirty="0" smtClean="0">
                                    <a:latin typeface="Cambria Math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r>
                          <a:rPr lang="en-US" b="0" i="0" dirty="0" smtClean="0">
                            <a:latin typeface="Cambria Math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/>
                          </a:rPr>
                          <m:t>N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7" name="TextBox 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1714" y="3467241"/>
                  <a:ext cx="3874587" cy="720325"/>
                </a:xfrm>
                <a:prstGeom prst="rect">
                  <a:avLst/>
                </a:prstGeom>
                <a:blipFill rotWithShape="1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49451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990600" y="971550"/>
            <a:ext cx="7692589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400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15.1 Electric </a:t>
            </a:r>
            <a:r>
              <a:rPr lang="en-US" sz="2400" dirty="0" smtClean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Charges, Insulators</a:t>
            </a:r>
            <a:r>
              <a:rPr lang="en-US" sz="2400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smtClean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Conductors</a:t>
            </a:r>
            <a:endParaRPr lang="en-US" sz="2400" dirty="0">
              <a:solidFill>
                <a:schemeClr val="accent4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200000"/>
              </a:lnSpc>
            </a:pPr>
            <a:r>
              <a:rPr lang="en-US" sz="2400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15.2 Coulomb’s Law</a:t>
            </a:r>
          </a:p>
          <a:p>
            <a:pPr>
              <a:lnSpc>
                <a:spcPct val="200000"/>
              </a:lnSpc>
            </a:pPr>
            <a:r>
              <a:rPr lang="en-US" sz="2400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15.3 Electric Fields</a:t>
            </a:r>
          </a:p>
          <a:p>
            <a:pPr>
              <a:lnSpc>
                <a:spcPct val="200000"/>
              </a:lnSpc>
            </a:pPr>
            <a:r>
              <a:rPr lang="en-US" sz="2400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15.4 Electric Field </a:t>
            </a:r>
            <a:r>
              <a:rPr lang="en-US" sz="2400" dirty="0" smtClean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Lines</a:t>
            </a:r>
          </a:p>
          <a:p>
            <a:pPr>
              <a:lnSpc>
                <a:spcPct val="200000"/>
              </a:lnSpc>
            </a:pPr>
            <a:r>
              <a:rPr lang="en-US" sz="2400" dirty="0" smtClean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15.5 Conductors in Electrostatic Equilibrium</a:t>
            </a:r>
            <a:endParaRPr lang="en-US" sz="2400" dirty="0">
              <a:solidFill>
                <a:schemeClr val="accent4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884714" y="445353"/>
            <a:ext cx="195438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 smtClean="0">
                <a:solidFill>
                  <a:schemeClr val="accent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Contents</a:t>
            </a:r>
            <a:endParaRPr lang="en-US" sz="3600" b="1" dirty="0">
              <a:solidFill>
                <a:schemeClr val="accent2">
                  <a:lumMod val="7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F7E3A-BEBB-49C6-8679-D26AD6C746FE}" type="datetime1">
              <a:rPr lang="en-US" smtClean="0"/>
              <a:t>5/18/2022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Topic 15/Physics Department / UCSY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EF3C6-B130-421E-814F-9C07AF5FF370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457155" y="419040"/>
            <a:ext cx="7848645" cy="2875555"/>
            <a:chOff x="304755" y="279400"/>
            <a:chExt cx="7848645" cy="3834068"/>
          </a:xfrm>
        </p:grpSpPr>
        <p:grpSp>
          <p:nvGrpSpPr>
            <p:cNvPr id="4" name="Group 3"/>
            <p:cNvGrpSpPr/>
            <p:nvPr/>
          </p:nvGrpSpPr>
          <p:grpSpPr>
            <a:xfrm>
              <a:off x="304755" y="279400"/>
              <a:ext cx="7848645" cy="3308939"/>
              <a:chOff x="304755" y="355600"/>
              <a:chExt cx="7848645" cy="3308939"/>
            </a:xfrm>
          </p:grpSpPr>
          <p:sp>
            <p:nvSpPr>
              <p:cNvPr id="6" name="Rectangle 5"/>
              <p:cNvSpPr/>
              <p:nvPr/>
            </p:nvSpPr>
            <p:spPr>
              <a:xfrm>
                <a:off x="304755" y="355600"/>
                <a:ext cx="1332609" cy="5334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000" b="1" u="sng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Problem-8</a:t>
                </a:r>
                <a:endParaRPr lang="en-US" sz="2000" dirty="0"/>
              </a:p>
            </p:txBody>
          </p:sp>
          <p:sp>
            <p:nvSpPr>
              <p:cNvPr id="7" name="Rectangle 6"/>
              <p:cNvSpPr/>
              <p:nvPr/>
            </p:nvSpPr>
            <p:spPr>
              <a:xfrm>
                <a:off x="304800" y="830182"/>
                <a:ext cx="7848600" cy="94384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Calculate the magnitude and direction of the Coulomb </a:t>
                </a:r>
                <a:r>
                  <a:rPr lang="en-US" sz="2000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force on each of the three charges 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shown in Figure.</a:t>
                </a:r>
              </a:p>
            </p:txBody>
          </p:sp>
          <p:pic>
            <p:nvPicPr>
              <p:cNvPr id="8" name="Picture 7"/>
              <p:cNvPicPr/>
              <p:nvPr/>
            </p:nvPicPr>
            <p:blipFill rotWithShape="1">
              <a:blip r:embed="rId2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harpenSoften amount="3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208" t="60753" r="59425" b="24455"/>
              <a:stretch/>
            </p:blipFill>
            <p:spPr bwMode="auto">
              <a:xfrm>
                <a:off x="3733800" y="1774029"/>
                <a:ext cx="3657600" cy="1890510"/>
              </a:xfrm>
              <a:prstGeom prst="rect">
                <a:avLst/>
              </a:prstGeom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</p:grpSp>
        <p:sp>
          <p:nvSpPr>
            <p:cNvPr id="5" name="TextBox 4"/>
            <p:cNvSpPr txBox="1"/>
            <p:nvPr/>
          </p:nvSpPr>
          <p:spPr>
            <a:xfrm>
              <a:off x="304755" y="3579989"/>
              <a:ext cx="4762500" cy="5334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Solution,   F = ?  (on each charge)</a:t>
              </a:r>
              <a:endParaRPr 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6" name="Date Placeholder 1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B92BDA-E3A0-4AFA-B20E-67B642655FB3}" type="datetime1">
              <a:rPr lang="en-US" smtClean="0"/>
              <a:t>5/18/2022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Topic 15/Physics Department / UCSY</a:t>
            </a:r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EF3C6-B130-421E-814F-9C07AF5FF370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102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59B985-5E05-4B53-8864-91489F2FDBCD}" type="datetime1">
              <a:rPr lang="en-US" smtClean="0"/>
              <a:t>5/18/2022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Topic 15/Physics Department / UCSY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EF3C6-B130-421E-814F-9C07AF5FF370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5" name="Picture 4"/>
          <p:cNvPicPr/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974" t="46056" r="32051" b="31135"/>
          <a:stretch/>
        </p:blipFill>
        <p:spPr bwMode="auto">
          <a:xfrm>
            <a:off x="762000" y="361950"/>
            <a:ext cx="5791200" cy="17526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717324" y="2114550"/>
            <a:ext cx="7055076" cy="1609271"/>
            <a:chOff x="609599" y="2806092"/>
            <a:chExt cx="7055076" cy="214569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/>
                <p:cNvSpPr txBox="1"/>
                <p:nvPr/>
              </p:nvSpPr>
              <p:spPr>
                <a:xfrm>
                  <a:off x="609599" y="2806092"/>
                  <a:ext cx="7046993" cy="92461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/>
                              </a:rPr>
                              <m:t>F</m:t>
                            </m:r>
                          </m:e>
                          <m:sub>
                            <m:r>
                              <a:rPr lang="en-US" b="0" i="0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b="0" i="0" smtClean="0">
                            <a:latin typeface="Cambria Math"/>
                          </a:rPr>
                          <m:t>=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/>
                              </a:rPr>
                              <m:t>k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/>
                              </a:rPr>
                              <m:t>e</m:t>
                            </m:r>
                          </m:sub>
                        </m:sSub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/>
                                      </a:rPr>
                                      <m:t>q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/>
                                      </a:rPr>
                                      <m:t>q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</m:num>
                          <m:den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  <m:sup>
                                <m:r>
                                  <a:rPr lang="en-US" b="0" i="0" smtClean="0">
                                    <a:latin typeface="Cambria Math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r>
                          <a:rPr lang="en-US" b="0" i="0" smtClean="0">
                            <a:latin typeface="Cambria Math"/>
                          </a:rPr>
                          <m:t>=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0" smtClean="0">
                                <a:latin typeface="Cambria Math"/>
                              </a:rPr>
                              <m:t>8.99</m:t>
                            </m:r>
                            <m:r>
                              <a:rPr lang="en-US" b="0" i="0" smtClean="0">
                                <a:latin typeface="Cambria Math"/>
                                <a:ea typeface="Cambria Math"/>
                              </a:rPr>
                              <m:t>×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/>
                                  </a:rPr>
                                </m:ctrlPr>
                              </m:sSupPr>
                              <m:e>
                                <m:r>
                                  <a:rPr lang="en-US" b="0" i="0" smtClean="0">
                                    <a:latin typeface="Cambria Math"/>
                                    <a:ea typeface="Cambria Math"/>
                                  </a:rPr>
                                  <m:t>10</m:t>
                                </m:r>
                              </m:e>
                              <m:sup>
                                <m:r>
                                  <a:rPr lang="en-US" b="0" i="0" smtClean="0">
                                    <a:latin typeface="Cambria Math"/>
                                    <a:ea typeface="Cambria Math"/>
                                  </a:rPr>
                                  <m:t>9</m:t>
                                </m:r>
                              </m:sup>
                            </m:sSup>
                          </m:e>
                        </m:d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fPr>
                          <m:num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b="0" i="0" smtClean="0">
                                    <a:latin typeface="Cambria Math"/>
                                    <a:ea typeface="Cambria Math"/>
                                  </a:rPr>
                                  <m:t>6.00×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0" smtClean="0">
                                        <a:latin typeface="Cambria Math"/>
                                        <a:ea typeface="Cambria Math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b="0" i="0" smtClean="0">
                                        <a:latin typeface="Cambria Math"/>
                                        <a:ea typeface="Cambria Math"/>
                                      </a:rPr>
                                      <m:t>−6</m:t>
                                    </m:r>
                                  </m:sup>
                                </m:sSup>
                              </m:e>
                            </m:d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b="0" i="0" smtClean="0">
                                    <a:latin typeface="Cambria Math"/>
                                    <a:ea typeface="Cambria Math"/>
                                  </a:rPr>
                                  <m:t>1.50×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0" smtClean="0">
                                        <a:latin typeface="Cambria Math"/>
                                        <a:ea typeface="Cambria Math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b="0" i="0" smtClean="0">
                                        <a:latin typeface="Cambria Math"/>
                                        <a:ea typeface="Cambria Math"/>
                                      </a:rPr>
                                      <m:t>−6</m:t>
                                    </m:r>
                                  </m:sup>
                                </m:sSup>
                              </m:e>
                            </m:d>
                          </m:num>
                          <m:den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0" smtClean="0">
                                        <a:latin typeface="Cambria Math"/>
                                        <a:ea typeface="Cambria Math"/>
                                      </a:rPr>
                                      <m:t>3.00×</m:t>
                                    </m:r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0" i="0" smtClean="0">
                                            <a:latin typeface="Cambria Math"/>
                                            <a:ea typeface="Cambria Math"/>
                                          </a:rPr>
                                          <m:t>10</m:t>
                                        </m:r>
                                      </m:e>
                                      <m:sup>
                                        <m:r>
                                          <a:rPr lang="en-US" b="0" i="0" smtClean="0">
                                            <a:latin typeface="Cambria Math"/>
                                            <a:ea typeface="Cambria Math"/>
                                          </a:rPr>
                                          <m:t>−2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  <m:sup>
                                <m:r>
                                  <a:rPr lang="en-US" b="0" i="0" smtClean="0">
                                    <a:latin typeface="Cambria Math"/>
                                    <a:ea typeface="Cambria Math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r>
                          <a:rPr lang="en-US" b="0" i="0" smtClean="0">
                            <a:latin typeface="Cambria Math"/>
                            <a:ea typeface="Cambria Math"/>
                          </a:rPr>
                          <m:t>=89.9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/>
                            <a:ea typeface="Cambria Math"/>
                          </a:rPr>
                          <m:t>N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TextBox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9599" y="2806092"/>
                  <a:ext cx="7046993" cy="924615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/>
                <p:cNvSpPr txBox="1"/>
                <p:nvPr/>
              </p:nvSpPr>
              <p:spPr>
                <a:xfrm>
                  <a:off x="612360" y="4025292"/>
                  <a:ext cx="7052315" cy="92649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/>
                              </a:rPr>
                              <m:t>F</m:t>
                            </m:r>
                          </m:e>
                          <m:sub>
                            <m:r>
                              <a:rPr lang="en-US" b="0" i="0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  <m:r>
                          <a:rPr lang="en-US" b="0" i="0" smtClean="0">
                            <a:latin typeface="Cambria Math"/>
                          </a:rPr>
                          <m:t>=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/>
                              </a:rPr>
                              <m:t>k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/>
                              </a:rPr>
                              <m:t>e</m:t>
                            </m:r>
                          </m:sub>
                        </m:sSub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/>
                                      </a:rPr>
                                      <m:t>q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/>
                                      </a:rPr>
                                      <m:t>q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d>
                          </m:num>
                          <m:den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en-US" b="0" i="0" smtClean="0">
                                        <a:latin typeface="Cambria Math"/>
                                      </a:rPr>
                                      <m:t>13</m:t>
                                    </m:r>
                                  </m:sub>
                                </m:sSub>
                              </m:e>
                              <m:sup>
                                <m:r>
                                  <a:rPr lang="en-US" b="0" i="0" smtClean="0">
                                    <a:latin typeface="Cambria Math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r>
                          <a:rPr lang="en-US" b="0" i="0" smtClean="0">
                            <a:latin typeface="Cambria Math"/>
                          </a:rPr>
                          <m:t>=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0" smtClean="0">
                                <a:latin typeface="Cambria Math"/>
                              </a:rPr>
                              <m:t>8.99</m:t>
                            </m:r>
                            <m:r>
                              <a:rPr lang="en-US" b="0" i="0" smtClean="0">
                                <a:latin typeface="Cambria Math"/>
                                <a:ea typeface="Cambria Math"/>
                              </a:rPr>
                              <m:t>×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/>
                                  </a:rPr>
                                </m:ctrlPr>
                              </m:sSupPr>
                              <m:e>
                                <m:r>
                                  <a:rPr lang="en-US" b="0" i="0" smtClean="0">
                                    <a:latin typeface="Cambria Math"/>
                                    <a:ea typeface="Cambria Math"/>
                                  </a:rPr>
                                  <m:t>10</m:t>
                                </m:r>
                              </m:e>
                              <m:sup>
                                <m:r>
                                  <a:rPr lang="en-US" b="0" i="0" smtClean="0">
                                    <a:latin typeface="Cambria Math"/>
                                    <a:ea typeface="Cambria Math"/>
                                  </a:rPr>
                                  <m:t>9</m:t>
                                </m:r>
                              </m:sup>
                            </m:sSup>
                          </m:e>
                        </m:d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fPr>
                          <m:num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b="0" i="0" smtClean="0">
                                    <a:latin typeface="Cambria Math"/>
                                    <a:ea typeface="Cambria Math"/>
                                  </a:rPr>
                                  <m:t>6.00×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0" smtClean="0">
                                        <a:latin typeface="Cambria Math"/>
                                        <a:ea typeface="Cambria Math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b="0" i="0" smtClean="0">
                                        <a:latin typeface="Cambria Math"/>
                                        <a:ea typeface="Cambria Math"/>
                                      </a:rPr>
                                      <m:t>−6</m:t>
                                    </m:r>
                                  </m:sup>
                                </m:sSup>
                              </m:e>
                            </m:d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b="0" i="0" smtClean="0">
                                    <a:latin typeface="Cambria Math"/>
                                    <a:ea typeface="Cambria Math"/>
                                  </a:rPr>
                                  <m:t>2.00×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0" smtClean="0">
                                        <a:latin typeface="Cambria Math"/>
                                        <a:ea typeface="Cambria Math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b="0" i="0" smtClean="0">
                                        <a:latin typeface="Cambria Math"/>
                                        <a:ea typeface="Cambria Math"/>
                                      </a:rPr>
                                      <m:t>−6</m:t>
                                    </m:r>
                                  </m:sup>
                                </m:sSup>
                              </m:e>
                            </m:d>
                          </m:num>
                          <m:den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0" smtClean="0">
                                        <a:latin typeface="Cambria Math"/>
                                        <a:ea typeface="Cambria Math"/>
                                      </a:rPr>
                                      <m:t>5.00×</m:t>
                                    </m:r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0" i="0" smtClean="0">
                                            <a:latin typeface="Cambria Math"/>
                                            <a:ea typeface="Cambria Math"/>
                                          </a:rPr>
                                          <m:t>10</m:t>
                                        </m:r>
                                      </m:e>
                                      <m:sup>
                                        <m:r>
                                          <a:rPr lang="en-US" b="0" i="0" smtClean="0">
                                            <a:latin typeface="Cambria Math"/>
                                            <a:ea typeface="Cambria Math"/>
                                          </a:rPr>
                                          <m:t>−2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  <m:sup>
                                <m:r>
                                  <a:rPr lang="en-US" b="0" i="0" smtClean="0">
                                    <a:latin typeface="Cambria Math"/>
                                    <a:ea typeface="Cambria Math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r>
                          <a:rPr lang="en-US" b="0" i="0" smtClean="0">
                            <a:latin typeface="Cambria Math"/>
                            <a:ea typeface="Cambria Math"/>
                          </a:rPr>
                          <m:t>=43.2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/>
                            <a:ea typeface="Cambria Math"/>
                          </a:rPr>
                          <m:t>N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" name="TextBox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2360" y="4025292"/>
                  <a:ext cx="7052315" cy="926495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717423" y="3867150"/>
                <a:ext cx="7057637" cy="6948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/>
                            </a:rPr>
                            <m:t>F</m:t>
                          </m:r>
                        </m:e>
                        <m:sub>
                          <m:r>
                            <a:rPr lang="en-US" b="0" i="0" smtClean="0">
                              <a:latin typeface="Cambria Math"/>
                            </a:rPr>
                            <m:t>3</m:t>
                          </m:r>
                        </m:sub>
                      </m:sSub>
                      <m:r>
                        <a:rPr lang="en-US" b="0" i="0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/>
                            </a:rPr>
                            <m:t>k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/>
                            </a:rPr>
                            <m:t>e</m:t>
                          </m:r>
                        </m:sub>
                      </m:sSub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/>
                                    </a:rPr>
                                    <m:t>q</m:t>
                                  </m:r>
                                </m:e>
                                <m:sub>
                                  <m:r>
                                    <a:rPr lang="en-US" b="0" i="0" smtClean="0"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/>
                                    </a:rPr>
                                    <m:t>q</m:t>
                                  </m:r>
                                </m:e>
                                <m:sub>
                                  <m:r>
                                    <a:rPr lang="en-US" b="0" i="0" smtClean="0">
                                      <a:latin typeface="Cambria Math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/>
                                    </a:rPr>
                                    <m:t>r</m:t>
                                  </m:r>
                                </m:e>
                                <m:sub>
                                  <m:r>
                                    <a:rPr lang="en-US" b="0" i="0" smtClean="0">
                                      <a:latin typeface="Cambria Math"/>
                                    </a:rPr>
                                    <m:t>23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b="0" i="0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0" smtClean="0">
                          <a:latin typeface="Cambria Math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0" smtClean="0">
                              <a:latin typeface="Cambria Math"/>
                            </a:rPr>
                            <m:t>8.99</m:t>
                          </m:r>
                          <m:r>
                            <a:rPr lang="en-US" b="0" i="0" smtClean="0">
                              <a:latin typeface="Cambria Math"/>
                              <a:ea typeface="Cambria Math"/>
                            </a:rPr>
                            <m:t>×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en-US" b="0" i="0" smtClean="0">
                                  <a:latin typeface="Cambria Math"/>
                                  <a:ea typeface="Cambria Math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en-US" b="0" i="0" smtClean="0">
                                  <a:latin typeface="Cambria Math"/>
                                  <a:ea typeface="Cambria Math"/>
                                </a:rPr>
                                <m:t>9</m:t>
                              </m:r>
                            </m:sup>
                          </m:sSup>
                        </m:e>
                      </m:d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en-US" b="0" i="0" smtClean="0">
                                  <a:latin typeface="Cambria Math"/>
                                  <a:ea typeface="Cambria Math"/>
                                </a:rPr>
                                <m:t>1.50×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0" smtClean="0">
                                      <a:latin typeface="Cambria Math"/>
                                      <a:ea typeface="Cambria Math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b="0" i="0" smtClean="0">
                                      <a:latin typeface="Cambria Math"/>
                                      <a:ea typeface="Cambria Math"/>
                                    </a:rPr>
                                    <m:t>−6</m:t>
                                  </m:r>
                                </m:sup>
                              </m:sSup>
                            </m:e>
                          </m:d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en-US" b="0" i="0" smtClean="0">
                                  <a:latin typeface="Cambria Math"/>
                                  <a:ea typeface="Cambria Math"/>
                                </a:rPr>
                                <m:t>2.00×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0" smtClean="0">
                                      <a:latin typeface="Cambria Math"/>
                                      <a:ea typeface="Cambria Math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b="0" i="0" smtClean="0">
                                      <a:latin typeface="Cambria Math"/>
                                      <a:ea typeface="Cambria Math"/>
                                    </a:rPr>
                                    <m:t>−6</m:t>
                                  </m:r>
                                </m:sup>
                              </m:sSup>
                            </m:e>
                          </m:d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b="0" i="0" smtClean="0">
                                      <a:latin typeface="Cambria Math"/>
                                      <a:ea typeface="Cambria Math"/>
                                    </a:rPr>
                                    <m:t>2.00×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0" smtClean="0">
                                          <a:latin typeface="Cambria Math"/>
                                          <a:ea typeface="Cambria Math"/>
                                        </a:rPr>
                                        <m:t>10</m:t>
                                      </m:r>
                                    </m:e>
                                    <m:sup>
                                      <m:r>
                                        <a:rPr lang="en-US" b="0" i="0" smtClean="0">
                                          <a:latin typeface="Cambria Math"/>
                                          <a:ea typeface="Cambria Math"/>
                                        </a:rPr>
                                        <m:t>−2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US" b="0" i="0" smtClean="0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0" smtClean="0">
                          <a:latin typeface="Cambria Math"/>
                          <a:ea typeface="Cambria Math"/>
                        </a:rPr>
                        <m:t>=67.4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/>
                          <a:ea typeface="Cambria Math"/>
                        </a:rPr>
                        <m:t>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423" y="3867150"/>
                <a:ext cx="7057637" cy="694870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76355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384954" y="895350"/>
            <a:ext cx="8530446" cy="2971800"/>
            <a:chOff x="232554" y="5128904"/>
            <a:chExt cx="8530446" cy="3962400"/>
          </a:xfrm>
        </p:grpSpPr>
        <p:grpSp>
          <p:nvGrpSpPr>
            <p:cNvPr id="4" name="Group 3"/>
            <p:cNvGrpSpPr/>
            <p:nvPr/>
          </p:nvGrpSpPr>
          <p:grpSpPr>
            <a:xfrm>
              <a:off x="303332" y="5128904"/>
              <a:ext cx="8077178" cy="914400"/>
              <a:chOff x="303332" y="5461000"/>
              <a:chExt cx="8077178" cy="91440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TextBox 10"/>
                  <p:cNvSpPr txBox="1"/>
                  <p:nvPr/>
                </p:nvSpPr>
                <p:spPr>
                  <a:xfrm>
                    <a:off x="303332" y="5461000"/>
                    <a:ext cx="8077178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dirty="0" smtClean="0"/>
                      <a:t>The net force on the 6</a:t>
                    </a:r>
                    <a14:m>
                      <m:oMath xmlns:m="http://schemas.openxmlformats.org/officeDocument/2006/math">
                        <m:r>
                          <a:rPr lang="en-US" i="1" smtClean="0">
                            <a:latin typeface="Cambria Math"/>
                            <a:ea typeface="Cambria Math"/>
                          </a:rPr>
                          <m:t>𝜇</m:t>
                        </m:r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𝐶</m:t>
                        </m:r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 </m:t>
                        </m:r>
                      </m:oMath>
                    </a14:m>
                    <a:r>
                      <a:rPr lang="en-US" dirty="0" smtClean="0"/>
                      <a:t>charge ,    F </a:t>
                    </a:r>
                    <a14:m>
                      <m:oMath xmlns:m="http://schemas.openxmlformats.org/officeDocument/2006/math">
                        <m:r>
                          <a:rPr lang="en-US" b="0" i="1" smtClean="0">
                            <a:latin typeface="Cambria Math"/>
                          </a:rPr>
                          <m:t>=−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𝐹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𝐹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/>
                          </a:rPr>
                          <m:t>=</m:t>
                        </m:r>
                        <m:r>
                          <a:rPr lang="en-US" b="0" i="0" smtClean="0">
                            <a:latin typeface="Cambria Math"/>
                          </a:rPr>
                          <m:t>−89.9+43.2=−46.7 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/>
                          </a:rPr>
                          <m:t>N</m:t>
                        </m:r>
                        <m:r>
                          <a:rPr lang="en-US" b="0" i="0" smtClean="0">
                            <a:latin typeface="Cambria Math"/>
                          </a:rPr>
                          <m:t>   </m:t>
                        </m:r>
                      </m:oMath>
                    </a14:m>
                    <a:endParaRPr lang="en-US" b="0" i="0" dirty="0" smtClean="0">
                      <a:latin typeface="Cambria Math"/>
                    </a:endParaRPr>
                  </a:p>
                </p:txBody>
              </p:sp>
            </mc:Choice>
            <mc:Fallback xmlns="">
              <p:sp>
                <p:nvSpPr>
                  <p:cNvPr id="11" name="TextBox 1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03332" y="5461000"/>
                    <a:ext cx="8077178" cy="369332"/>
                  </a:xfrm>
                  <a:prstGeom prst="rect">
                    <a:avLst/>
                  </a:prstGeom>
                  <a:blipFill rotWithShape="1">
                    <a:blip r:embed="rId2"/>
                    <a:stretch>
                      <a:fillRect l="-679" t="-11111" b="-6888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Rectangle 11"/>
                  <p:cNvSpPr/>
                  <p:nvPr/>
                </p:nvSpPr>
                <p:spPr>
                  <a:xfrm>
                    <a:off x="3671248" y="6006068"/>
                    <a:ext cx="2641300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b="0" i="0" smtClean="0">
                            <a:latin typeface="Cambria Math"/>
                          </a:rPr>
                          <m:t>  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/>
                          </a:rPr>
                          <m:t>F</m:t>
                        </m:r>
                        <m:r>
                          <a:rPr lang="en-US" b="0" i="0" smtClean="0">
                            <a:latin typeface="Cambria Math"/>
                          </a:rPr>
                          <m:t>=46.7 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/>
                          </a:rPr>
                          <m:t>N</m:t>
                        </m:r>
                        <m:r>
                          <a:rPr lang="en-US" b="0" i="0" smtClean="0">
                            <a:latin typeface="Cambria Math"/>
                          </a:rPr>
                          <m:t> </m:t>
                        </m:r>
                      </m:oMath>
                    </a14:m>
                    <a:r>
                      <a:rPr lang="en-US" dirty="0" smtClean="0"/>
                      <a:t>( to the left )</a:t>
                    </a:r>
                    <a:endParaRPr lang="en-US" dirty="0"/>
                  </a:p>
                </p:txBody>
              </p:sp>
            </mc:Choice>
            <mc:Fallback xmlns="">
              <p:sp>
                <p:nvSpPr>
                  <p:cNvPr id="12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671248" y="6006068"/>
                    <a:ext cx="2641300" cy="369332"/>
                  </a:xfrm>
                  <a:prstGeom prst="rect">
                    <a:avLst/>
                  </a:prstGeom>
                  <a:blipFill rotWithShape="1">
                    <a:blip r:embed="rId3"/>
                    <a:stretch>
                      <a:fillRect t="-11111" r="-922" b="-6888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5" name="Group 4"/>
            <p:cNvGrpSpPr/>
            <p:nvPr/>
          </p:nvGrpSpPr>
          <p:grpSpPr>
            <a:xfrm>
              <a:off x="318448" y="6555516"/>
              <a:ext cx="8077178" cy="1011788"/>
              <a:chOff x="316980" y="6264364"/>
              <a:chExt cx="8077178" cy="101178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" name="TextBox 8"/>
                  <p:cNvSpPr txBox="1"/>
                  <p:nvPr/>
                </p:nvSpPr>
                <p:spPr>
                  <a:xfrm>
                    <a:off x="316980" y="6264364"/>
                    <a:ext cx="8077178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dirty="0" smtClean="0"/>
                      <a:t>The net force on the </a:t>
                    </a:r>
                    <a14:m>
                      <m:oMath xmlns:m="http://schemas.openxmlformats.org/officeDocument/2006/math">
                        <m:r>
                          <a:rPr lang="en-US" b="0" i="0" smtClean="0">
                            <a:latin typeface="Cambria Math"/>
                            <a:ea typeface="Cambria Math"/>
                          </a:rPr>
                          <m:t>1.5</m:t>
                        </m:r>
                        <m:r>
                          <a:rPr lang="en-US" i="1" smtClean="0">
                            <a:latin typeface="Cambria Math"/>
                            <a:ea typeface="Cambria Math"/>
                          </a:rPr>
                          <m:t>𝜇</m:t>
                        </m:r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𝐶</m:t>
                        </m:r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 </m:t>
                        </m:r>
                      </m:oMath>
                    </a14:m>
                    <a:r>
                      <a:rPr lang="en-US" dirty="0" smtClean="0"/>
                      <a:t>charge , F </a:t>
                    </a:r>
                    <a14:m>
                      <m:oMath xmlns:m="http://schemas.openxmlformats.org/officeDocument/2006/math">
                        <m:r>
                          <a:rPr lang="en-US" b="0" i="1" smtClean="0">
                            <a:latin typeface="Cambria Math"/>
                          </a:rPr>
                          <m:t>=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𝐹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𝐹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3</m:t>
                            </m:r>
                          </m:sub>
                        </m:sSub>
                        <m:r>
                          <a:rPr lang="en-US" b="0" i="1" smtClean="0">
                            <a:latin typeface="Cambria Math"/>
                          </a:rPr>
                          <m:t>=</m:t>
                        </m:r>
                        <m:r>
                          <a:rPr lang="en-US" b="0" i="0" smtClean="0">
                            <a:latin typeface="Cambria Math"/>
                          </a:rPr>
                          <m:t>89.9+67.4=157.3 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/>
                          </a:rPr>
                          <m:t>N</m:t>
                        </m:r>
                        <m:r>
                          <a:rPr lang="en-US" b="0" i="0" smtClean="0">
                            <a:latin typeface="Cambria Math"/>
                          </a:rPr>
                          <m:t>   </m:t>
                        </m:r>
                      </m:oMath>
                    </a14:m>
                    <a:endParaRPr lang="en-US" b="0" i="0" dirty="0" smtClean="0">
                      <a:latin typeface="Cambria Math"/>
                    </a:endParaRPr>
                  </a:p>
                </p:txBody>
              </p:sp>
            </mc:Choice>
            <mc:Fallback xmlns="">
              <p:sp>
                <p:nvSpPr>
                  <p:cNvPr id="9" name="TextBox 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6980" y="6264364"/>
                    <a:ext cx="8077178" cy="369332"/>
                  </a:xfrm>
                  <a:prstGeom prst="rect">
                    <a:avLst/>
                  </a:prstGeom>
                  <a:blipFill rotWithShape="1">
                    <a:blip r:embed="rId4"/>
                    <a:stretch>
                      <a:fillRect l="-604" t="-10870" b="-6521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Rectangle 9"/>
                  <p:cNvSpPr/>
                  <p:nvPr/>
                </p:nvSpPr>
                <p:spPr>
                  <a:xfrm>
                    <a:off x="3657600" y="6906820"/>
                    <a:ext cx="2920992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b="0" i="0" smtClean="0">
                            <a:latin typeface="Cambria Math"/>
                          </a:rPr>
                          <m:t>  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/>
                          </a:rPr>
                          <m:t>F</m:t>
                        </m:r>
                        <m:r>
                          <a:rPr lang="en-US" b="0" i="0" smtClean="0">
                            <a:latin typeface="Cambria Math"/>
                          </a:rPr>
                          <m:t>=157.3 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/>
                          </a:rPr>
                          <m:t>N</m:t>
                        </m:r>
                        <m:r>
                          <a:rPr lang="en-US" b="0" i="0" smtClean="0">
                            <a:latin typeface="Cambria Math"/>
                          </a:rPr>
                          <m:t> </m:t>
                        </m:r>
                      </m:oMath>
                    </a14:m>
                    <a:r>
                      <a:rPr lang="en-US" dirty="0" smtClean="0"/>
                      <a:t>( to the right )</a:t>
                    </a:r>
                    <a:endParaRPr lang="en-US" dirty="0"/>
                  </a:p>
                </p:txBody>
              </p:sp>
            </mc:Choice>
            <mc:Fallback xmlns="">
              <p:sp>
                <p:nvSpPr>
                  <p:cNvPr id="10" name="Rectangle 9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657600" y="6906820"/>
                    <a:ext cx="2920992" cy="369332"/>
                  </a:xfrm>
                  <a:prstGeom prst="rect">
                    <a:avLst/>
                  </a:prstGeom>
                  <a:blipFill rotWithShape="1">
                    <a:blip r:embed="rId5"/>
                    <a:stretch>
                      <a:fillRect t="-10870" r="-1044" b="-6521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6" name="Group 5"/>
            <p:cNvGrpSpPr/>
            <p:nvPr/>
          </p:nvGrpSpPr>
          <p:grpSpPr>
            <a:xfrm>
              <a:off x="232554" y="8181116"/>
              <a:ext cx="8530446" cy="910188"/>
              <a:chOff x="303332" y="7280364"/>
              <a:chExt cx="8077178" cy="91018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TextBox 6"/>
                  <p:cNvSpPr txBox="1"/>
                  <p:nvPr/>
                </p:nvSpPr>
                <p:spPr>
                  <a:xfrm>
                    <a:off x="303332" y="7280364"/>
                    <a:ext cx="8077178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dirty="0" smtClean="0"/>
                      <a:t> The net force on the </a:t>
                    </a:r>
                    <a14:m>
                      <m:oMath xmlns:m="http://schemas.openxmlformats.org/officeDocument/2006/math"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−2</m:t>
                        </m:r>
                        <m:r>
                          <a:rPr lang="en-US" i="1" smtClean="0">
                            <a:latin typeface="Cambria Math"/>
                            <a:ea typeface="Cambria Math"/>
                          </a:rPr>
                          <m:t>𝜇</m:t>
                        </m:r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𝐶</m:t>
                        </m:r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 </m:t>
                        </m:r>
                      </m:oMath>
                    </a14:m>
                    <a:r>
                      <a:rPr lang="en-US" dirty="0" smtClean="0"/>
                      <a:t>charge ,  F </a:t>
                    </a:r>
                    <a14:m>
                      <m:oMath xmlns:m="http://schemas.openxmlformats.org/officeDocument/2006/math">
                        <m:r>
                          <a:rPr lang="en-US" b="0" i="1" smtClean="0">
                            <a:latin typeface="Cambria Math"/>
                          </a:rPr>
                          <m:t>=−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𝐹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𝐹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3</m:t>
                            </m:r>
                          </m:sub>
                        </m:sSub>
                        <m:r>
                          <a:rPr lang="en-US" b="0" i="1" smtClean="0">
                            <a:latin typeface="Cambria Math"/>
                          </a:rPr>
                          <m:t>=</m:t>
                        </m:r>
                        <m:r>
                          <a:rPr lang="en-US" b="0" i="0" smtClean="0">
                            <a:latin typeface="Cambria Math"/>
                          </a:rPr>
                          <m:t>−43.2−67.4=−110.6 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/>
                          </a:rPr>
                          <m:t>N</m:t>
                        </m:r>
                        <m:r>
                          <a:rPr lang="en-US" b="0" i="0" smtClean="0">
                            <a:latin typeface="Cambria Math"/>
                          </a:rPr>
                          <m:t>   </m:t>
                        </m:r>
                      </m:oMath>
                    </a14:m>
                    <a:endParaRPr lang="en-US" b="0" i="0" dirty="0" smtClean="0">
                      <a:latin typeface="Cambria Math"/>
                    </a:endParaRPr>
                  </a:p>
                </p:txBody>
              </p:sp>
            </mc:Choice>
            <mc:Fallback xmlns="">
              <p:sp>
                <p:nvSpPr>
                  <p:cNvPr id="7" name="TextBox 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03332" y="7280364"/>
                    <a:ext cx="8077178" cy="369332"/>
                  </a:xfrm>
                  <a:prstGeom prst="rect">
                    <a:avLst/>
                  </a:prstGeom>
                  <a:blipFill rotWithShape="1">
                    <a:blip r:embed="rId6"/>
                    <a:stretch>
                      <a:fillRect t="-10870" b="-6521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" name="Rectangle 7"/>
                  <p:cNvSpPr/>
                  <p:nvPr/>
                </p:nvSpPr>
                <p:spPr>
                  <a:xfrm>
                    <a:off x="3658325" y="7821220"/>
                    <a:ext cx="2406849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b="0" i="0" smtClean="0">
                            <a:latin typeface="Cambria Math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/>
                          </a:rPr>
                          <m:t>F</m:t>
                        </m:r>
                        <m:r>
                          <a:rPr lang="en-US" b="0" i="0" smtClean="0">
                            <a:latin typeface="Cambria Math"/>
                          </a:rPr>
                          <m:t>=111 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/>
                          </a:rPr>
                          <m:t>N</m:t>
                        </m:r>
                        <m:r>
                          <a:rPr lang="en-US" b="0" i="0" smtClean="0">
                            <a:latin typeface="Cambria Math"/>
                          </a:rPr>
                          <m:t> </m:t>
                        </m:r>
                      </m:oMath>
                    </a14:m>
                    <a:r>
                      <a:rPr lang="en-US" dirty="0" smtClean="0"/>
                      <a:t>( to the left )</a:t>
                    </a:r>
                    <a:endParaRPr lang="en-US" dirty="0"/>
                  </a:p>
                </p:txBody>
              </p:sp>
            </mc:Choice>
            <mc:Fallback xmlns="">
              <p:sp>
                <p:nvSpPr>
                  <p:cNvPr id="8" name="Rectangle 7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658325" y="7821220"/>
                    <a:ext cx="2406849" cy="369332"/>
                  </a:xfrm>
                  <a:prstGeom prst="rect">
                    <a:avLst/>
                  </a:prstGeom>
                  <a:blipFill rotWithShape="1">
                    <a:blip r:embed="rId7"/>
                    <a:stretch>
                      <a:fillRect t="-11111" r="-1199" b="-6888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15" name="Date Placeholder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36E4F-425C-4677-B9FF-F1DA0438CAC8}" type="datetime1">
              <a:rPr lang="en-US" smtClean="0"/>
              <a:t>5/18/2022</a:t>
            </a:fld>
            <a:endParaRPr lang="en-US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Topic 15/Physics Department / UCSY</a:t>
            </a:r>
            <a:endParaRPr lang="en-US"/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EF3C6-B130-421E-814F-9C07AF5FF370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22" name="Left Arrow 21"/>
          <p:cNvSpPr/>
          <p:nvPr/>
        </p:nvSpPr>
        <p:spPr>
          <a:xfrm>
            <a:off x="6553199" y="3717229"/>
            <a:ext cx="606817" cy="149921"/>
          </a:xfrm>
          <a:prstGeom prst="lef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Left Arrow 22"/>
          <p:cNvSpPr/>
          <p:nvPr/>
        </p:nvSpPr>
        <p:spPr>
          <a:xfrm>
            <a:off x="6742949" y="2585650"/>
            <a:ext cx="606817" cy="149921"/>
          </a:xfrm>
          <a:prstGeom prst="lef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Left Arrow 23"/>
          <p:cNvSpPr/>
          <p:nvPr/>
        </p:nvSpPr>
        <p:spPr>
          <a:xfrm>
            <a:off x="6553200" y="1431229"/>
            <a:ext cx="606817" cy="149921"/>
          </a:xfrm>
          <a:prstGeom prst="lef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531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201304" y="145018"/>
            <a:ext cx="8637896" cy="1522568"/>
            <a:chOff x="201304" y="193357"/>
            <a:chExt cx="8637896" cy="2030091"/>
          </a:xfrm>
        </p:grpSpPr>
        <p:grpSp>
          <p:nvGrpSpPr>
            <p:cNvPr id="4" name="Group 3"/>
            <p:cNvGrpSpPr/>
            <p:nvPr/>
          </p:nvGrpSpPr>
          <p:grpSpPr>
            <a:xfrm>
              <a:off x="201304" y="193357"/>
              <a:ext cx="6580496" cy="1846998"/>
              <a:chOff x="208929" y="193357"/>
              <a:chExt cx="7239000" cy="1846998"/>
            </a:xfrm>
          </p:grpSpPr>
          <p:sp>
            <p:nvSpPr>
              <p:cNvPr id="6" name="Rectangle 5"/>
              <p:cNvSpPr/>
              <p:nvPr/>
            </p:nvSpPr>
            <p:spPr>
              <a:xfrm>
                <a:off x="209805" y="193357"/>
                <a:ext cx="1591446" cy="53348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000" b="1" u="sng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Problem-11</a:t>
                </a:r>
                <a:endParaRPr lang="en-US" sz="2000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Rectangle 6"/>
                  <p:cNvSpPr/>
                  <p:nvPr/>
                </p:nvSpPr>
                <p:spPr>
                  <a:xfrm>
                    <a:off x="208929" y="686137"/>
                    <a:ext cx="7239000" cy="1354218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just"/>
                    <a:r>
                      <a: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Three point charges are </a:t>
                    </a:r>
                    <a:r>
                      <a:rPr lang="en-US" sz="200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located at the corners </a:t>
                    </a:r>
                    <a:r>
                      <a: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of </a:t>
                    </a:r>
                    <a:r>
                      <a:rPr lang="en-US" sz="2000" dirty="0">
                        <a:solidFill>
                          <a:srgbClr val="A85F36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an </a:t>
                    </a:r>
                    <a:r>
                      <a:rPr lang="en-US" sz="2000" dirty="0" smtClean="0">
                        <a:solidFill>
                          <a:srgbClr val="A85F36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equilateral triangle </a:t>
                    </a:r>
                    <a:r>
                      <a: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as </a:t>
                    </a:r>
                    <a:r>
                      <a:rPr lang="en-US" sz="200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in Figure. Find </a:t>
                    </a:r>
                    <a:r>
                      <a: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the magnitude </a:t>
                    </a:r>
                    <a:r>
                      <a:rPr lang="en-US" sz="200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and direction of </a:t>
                    </a:r>
                    <a:r>
                      <a: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the net electric force on the 2.00 </a:t>
                    </a:r>
                    <a14:m>
                      <m:oMath xmlns:m="http://schemas.openxmlformats.org/officeDocument/2006/math">
                        <m:r>
                          <a:rPr lang="en-US" sz="2000">
                            <a:latin typeface="Cambria Math"/>
                            <a:cs typeface="Times New Roman" panose="02020603050405020304" pitchFamily="18" charset="0"/>
                          </a:rPr>
                          <m:t>𝜇</m:t>
                        </m:r>
                      </m:oMath>
                    </a14:m>
                    <a:r>
                      <a: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C charge.</a:t>
                    </a:r>
                  </a:p>
                </p:txBody>
              </p:sp>
            </mc:Choice>
            <mc:Fallback xmlns="">
              <p:sp>
                <p:nvSpPr>
                  <p:cNvPr id="7" name="Rectangle 6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8929" y="686137"/>
                    <a:ext cx="7239000" cy="1231107"/>
                  </a:xfrm>
                  <a:prstGeom prst="rect">
                    <a:avLst/>
                  </a:prstGeom>
                  <a:blipFill rotWithShape="1">
                    <a:blip r:embed="rId2"/>
                    <a:stretch>
                      <a:fillRect l="-741" t="-3289" r="-1574" b="-921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pic>
          <p:nvPicPr>
            <p:cNvPr id="5" name="Picture 4"/>
            <p:cNvPicPr/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3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407" t="26577" r="16139" b="47658"/>
            <a:stretch/>
          </p:blipFill>
          <p:spPr bwMode="auto">
            <a:xfrm>
              <a:off x="6858000" y="381000"/>
              <a:ext cx="1981200" cy="1842448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pic>
        <p:nvPicPr>
          <p:cNvPr id="8" name="Picture 7"/>
          <p:cNvPicPr/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9590" t="40919" r="37725" b="21000"/>
          <a:stretch/>
        </p:blipFill>
        <p:spPr bwMode="auto">
          <a:xfrm>
            <a:off x="6178242" y="3030847"/>
            <a:ext cx="2737159" cy="188405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9" name="Group 8"/>
          <p:cNvGrpSpPr/>
          <p:nvPr/>
        </p:nvGrpSpPr>
        <p:grpSpPr>
          <a:xfrm>
            <a:off x="282992" y="1707447"/>
            <a:ext cx="5956175" cy="2706955"/>
            <a:chOff x="103496" y="1295400"/>
            <a:chExt cx="5956175" cy="360927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/>
                <p:cNvSpPr txBox="1"/>
                <p:nvPr/>
              </p:nvSpPr>
              <p:spPr>
                <a:xfrm>
                  <a:off x="103496" y="1295400"/>
                  <a:ext cx="5638800" cy="4924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 smtClean="0"/>
                    <a:t>Solution,   F=? , 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i="0" smtClean="0">
                          <a:latin typeface="Cambria Math"/>
                          <a:ea typeface="Cambria Math"/>
                        </a:rPr>
                        <m:t>θ</m:t>
                      </m:r>
                      <m:r>
                        <a:rPr lang="en-US" b="0" i="0" smtClean="0">
                          <a:latin typeface="Cambria Math"/>
                          <a:ea typeface="Cambria Math"/>
                        </a:rPr>
                        <m:t>=?  </m:t>
                      </m:r>
                    </m:oMath>
                  </a14:m>
                  <a:r>
                    <a:rPr lang="en-US" dirty="0" smtClean="0"/>
                    <a:t>(on the </a:t>
                  </a:r>
                  <a:r>
                    <a:rPr lang="en-US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2.00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i="0" smtClean="0">
                          <a:latin typeface="Cambria Math"/>
                          <a:ea typeface="Cambria Math"/>
                          <a:cs typeface="Times New Roman" panose="02020603050405020304" pitchFamily="18" charset="0"/>
                        </a:rPr>
                        <m:t>μ</m:t>
                      </m:r>
                    </m:oMath>
                  </a14:m>
                  <a:r>
                    <a:rPr lang="en-US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 charge )</a:t>
                  </a:r>
                  <a:r>
                    <a:rPr lang="en-US" dirty="0" smtClean="0"/>
                    <a:t> </a:t>
                  </a:r>
                  <a:endParaRPr lang="en-US" dirty="0"/>
                </a:p>
              </p:txBody>
            </p:sp>
          </mc:Choice>
          <mc:Fallback xmlns="">
            <p:sp>
              <p:nvSpPr>
                <p:cNvPr id="6" name="TextBox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496" y="1295400"/>
                  <a:ext cx="5638800" cy="369332"/>
                </a:xfrm>
                <a:prstGeom prst="rect">
                  <a:avLst/>
                </a:prstGeom>
                <a:blipFill rotWithShape="1">
                  <a:blip r:embed="rId7" cstate="print"/>
                  <a:stretch>
                    <a:fillRect l="-973" t="-10000" b="-2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1" name="Group 10"/>
            <p:cNvGrpSpPr/>
            <p:nvPr/>
          </p:nvGrpSpPr>
          <p:grpSpPr>
            <a:xfrm>
              <a:off x="205266" y="2065236"/>
              <a:ext cx="5854405" cy="2839437"/>
              <a:chOff x="149917" y="2142293"/>
              <a:chExt cx="5854405" cy="2839437"/>
            </a:xfrm>
          </p:grpSpPr>
          <p:grpSp>
            <p:nvGrpSpPr>
              <p:cNvPr id="12" name="Group 11"/>
              <p:cNvGrpSpPr/>
              <p:nvPr/>
            </p:nvGrpSpPr>
            <p:grpSpPr>
              <a:xfrm>
                <a:off x="149917" y="2142293"/>
                <a:ext cx="5854405" cy="2111859"/>
                <a:chOff x="149917" y="2142293"/>
                <a:chExt cx="5854405" cy="2111859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4" name="TextBox 13"/>
                    <p:cNvSpPr txBox="1"/>
                    <p:nvPr/>
                  </p:nvSpPr>
                  <p:spPr>
                    <a:xfrm>
                      <a:off x="149917" y="2142293"/>
                      <a:ext cx="5846601" cy="916491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/>
                                  </a:rPr>
                                  <m:t>F</m:t>
                                </m:r>
                              </m:e>
                              <m:sub>
                                <m:r>
                                  <a:rPr lang="en-US" b="0" i="0" smtClean="0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0" smtClean="0">
                                <a:latin typeface="Cambria Math"/>
                              </a:rPr>
                              <m:t>=</m:t>
                            </m:r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0" smtClean="0">
                                        <a:latin typeface="Cambria Math"/>
                                      </a:rPr>
                                      <m:t>8.99</m:t>
                                    </m:r>
                                    <m:r>
                                      <a:rPr lang="en-US" b="0" i="0" smtClean="0">
                                        <a:latin typeface="Cambria Math"/>
                                        <a:ea typeface="Cambria Math"/>
                                      </a:rPr>
                                      <m:t>×</m:t>
                                    </m:r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0" i="0" smtClean="0">
                                            <a:latin typeface="Cambria Math"/>
                                            <a:ea typeface="Cambria Math"/>
                                          </a:rPr>
                                          <m:t>10</m:t>
                                        </m:r>
                                      </m:e>
                                      <m:sup>
                                        <m:r>
                                          <a:rPr lang="en-US" b="0" i="0" smtClean="0">
                                            <a:latin typeface="Cambria Math"/>
                                            <a:ea typeface="Cambria Math"/>
                                          </a:rPr>
                                          <m:t>9</m:t>
                                        </m:r>
                                      </m:sup>
                                    </m:sSup>
                                  </m:e>
                                </m:d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0" smtClean="0">
                                        <a:latin typeface="Cambria Math"/>
                                      </a:rPr>
                                      <m:t>2.00</m:t>
                                    </m:r>
                                    <m:r>
                                      <a:rPr lang="en-US" b="0" i="0" smtClean="0">
                                        <a:latin typeface="Cambria Math"/>
                                        <a:ea typeface="Cambria Math"/>
                                      </a:rPr>
                                      <m:t>×</m:t>
                                    </m:r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0" i="0" smtClean="0">
                                            <a:latin typeface="Cambria Math"/>
                                            <a:ea typeface="Cambria Math"/>
                                          </a:rPr>
                                          <m:t>10</m:t>
                                        </m:r>
                                      </m:e>
                                      <m:sup>
                                        <m:r>
                                          <a:rPr lang="en-US" b="0" i="0" smtClean="0">
                                            <a:latin typeface="Cambria Math"/>
                                            <a:ea typeface="Cambria Math"/>
                                          </a:rPr>
                                          <m:t>−6</m:t>
                                        </m:r>
                                      </m:sup>
                                    </m:sSup>
                                  </m:e>
                                </m:d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0" smtClean="0">
                                        <a:latin typeface="Cambria Math"/>
                                      </a:rPr>
                                      <m:t>4.00</m:t>
                                    </m:r>
                                    <m:r>
                                      <a:rPr lang="en-US" b="0" i="0" smtClean="0">
                                        <a:latin typeface="Cambria Math"/>
                                        <a:ea typeface="Cambria Math"/>
                                      </a:rPr>
                                      <m:t>×</m:t>
                                    </m:r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0" i="0" smtClean="0">
                                            <a:latin typeface="Cambria Math"/>
                                            <a:ea typeface="Cambria Math"/>
                                          </a:rPr>
                                          <m:t>10</m:t>
                                        </m:r>
                                      </m:e>
                                      <m:sup>
                                        <m:r>
                                          <a:rPr lang="en-US" b="0" i="0" smtClean="0">
                                            <a:latin typeface="Cambria Math"/>
                                            <a:ea typeface="Cambria Math"/>
                                          </a:rPr>
                                          <m:t>−6</m:t>
                                        </m:r>
                                      </m:sup>
                                    </m:sSup>
                                  </m:e>
                                </m:d>
                              </m:num>
                              <m:den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0" smtClean="0">
                                            <a:latin typeface="Cambria Math"/>
                                          </a:rPr>
                                          <m:t>0.500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US" b="0" i="0" smtClean="0">
                                        <a:latin typeface="Cambria Math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  <m:r>
                              <a:rPr lang="en-US" b="0" i="0" smtClean="0">
                                <a:latin typeface="Cambria Math"/>
                              </a:rPr>
                              <m:t>=0.288 </m:t>
                            </m:r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/>
                              </a:rPr>
                              <m:t>N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14" name="TextBox 13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49917" y="2142293"/>
                      <a:ext cx="5855834" cy="687368"/>
                    </a:xfrm>
                    <a:prstGeom prst="rect">
                      <a:avLst/>
                    </a:prstGeom>
                    <a:blipFill rotWithShape="1">
                      <a:blip r:embed="rId8"/>
                      <a:stretch>
                        <a:fillRect r="-937" b="-2619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5" name="TextBox 14"/>
                    <p:cNvSpPr txBox="1"/>
                    <p:nvPr/>
                  </p:nvSpPr>
                  <p:spPr>
                    <a:xfrm>
                      <a:off x="152400" y="3337661"/>
                      <a:ext cx="5851922" cy="916491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/>
                                  </a:rPr>
                                  <m:t>F</m:t>
                                </m:r>
                              </m:e>
                              <m:sub>
                                <m:r>
                                  <a:rPr lang="en-US" b="0" i="0" smtClean="0">
                                    <a:latin typeface="Cambria Math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b="0" i="0" smtClean="0">
                                <a:latin typeface="Cambria Math"/>
                              </a:rPr>
                              <m:t>=</m:t>
                            </m:r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0" smtClean="0">
                                        <a:latin typeface="Cambria Math"/>
                                      </a:rPr>
                                      <m:t>8.99</m:t>
                                    </m:r>
                                    <m:r>
                                      <a:rPr lang="en-US" b="0" i="0" smtClean="0">
                                        <a:latin typeface="Cambria Math"/>
                                        <a:ea typeface="Cambria Math"/>
                                      </a:rPr>
                                      <m:t>×</m:t>
                                    </m:r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0" i="0" smtClean="0">
                                            <a:latin typeface="Cambria Math"/>
                                            <a:ea typeface="Cambria Math"/>
                                          </a:rPr>
                                          <m:t>10</m:t>
                                        </m:r>
                                      </m:e>
                                      <m:sup>
                                        <m:r>
                                          <a:rPr lang="en-US" b="0" i="0" smtClean="0">
                                            <a:latin typeface="Cambria Math"/>
                                            <a:ea typeface="Cambria Math"/>
                                          </a:rPr>
                                          <m:t>9</m:t>
                                        </m:r>
                                      </m:sup>
                                    </m:sSup>
                                  </m:e>
                                </m:d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0" smtClean="0">
                                        <a:latin typeface="Cambria Math"/>
                                      </a:rPr>
                                      <m:t>2.00</m:t>
                                    </m:r>
                                    <m:r>
                                      <a:rPr lang="en-US" b="0" i="0" smtClean="0">
                                        <a:latin typeface="Cambria Math"/>
                                        <a:ea typeface="Cambria Math"/>
                                      </a:rPr>
                                      <m:t>×</m:t>
                                    </m:r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0" i="0" smtClean="0">
                                            <a:latin typeface="Cambria Math"/>
                                            <a:ea typeface="Cambria Math"/>
                                          </a:rPr>
                                          <m:t>10</m:t>
                                        </m:r>
                                      </m:e>
                                      <m:sup>
                                        <m:r>
                                          <a:rPr lang="en-US" b="0" i="0" smtClean="0">
                                            <a:latin typeface="Cambria Math"/>
                                            <a:ea typeface="Cambria Math"/>
                                          </a:rPr>
                                          <m:t>−6</m:t>
                                        </m:r>
                                      </m:sup>
                                    </m:sSup>
                                  </m:e>
                                </m:d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0" smtClean="0">
                                        <a:latin typeface="Cambria Math"/>
                                      </a:rPr>
                                      <m:t>7.00</m:t>
                                    </m:r>
                                    <m:r>
                                      <a:rPr lang="en-US" b="0" i="0" smtClean="0">
                                        <a:latin typeface="Cambria Math"/>
                                        <a:ea typeface="Cambria Math"/>
                                      </a:rPr>
                                      <m:t>×</m:t>
                                    </m:r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0" i="0" smtClean="0">
                                            <a:latin typeface="Cambria Math"/>
                                            <a:ea typeface="Cambria Math"/>
                                          </a:rPr>
                                          <m:t>10</m:t>
                                        </m:r>
                                      </m:e>
                                      <m:sup>
                                        <m:r>
                                          <a:rPr lang="en-US" b="0" i="0" smtClean="0">
                                            <a:latin typeface="Cambria Math"/>
                                            <a:ea typeface="Cambria Math"/>
                                          </a:rPr>
                                          <m:t>−6</m:t>
                                        </m:r>
                                      </m:sup>
                                    </m:sSup>
                                  </m:e>
                                </m:d>
                              </m:num>
                              <m:den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0" smtClean="0">
                                            <a:latin typeface="Cambria Math"/>
                                          </a:rPr>
                                          <m:t>0.500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US" b="0" i="0" smtClean="0">
                                        <a:latin typeface="Cambria Math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  <m:r>
                              <a:rPr lang="en-US" b="0" i="0" smtClean="0">
                                <a:latin typeface="Cambria Math"/>
                              </a:rPr>
                              <m:t>=0.503 </m:t>
                            </m:r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/>
                              </a:rPr>
                              <m:t>N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15" name="TextBox 14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52400" y="3337661"/>
                      <a:ext cx="5861155" cy="687368"/>
                    </a:xfrm>
                    <a:prstGeom prst="rect">
                      <a:avLst/>
                    </a:prstGeom>
                    <a:blipFill rotWithShape="1">
                      <a:blip r:embed="rId9"/>
                      <a:stretch>
                        <a:fillRect r="-937" b="-2619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TextBox 12"/>
                  <p:cNvSpPr txBox="1"/>
                  <p:nvPr/>
                </p:nvSpPr>
                <p:spPr>
                  <a:xfrm>
                    <a:off x="152400" y="4455261"/>
                    <a:ext cx="4576637" cy="52646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/>
                                </a:rPr>
                                <m:t>F</m:t>
                              </m:r>
                            </m:e>
                            <m:sub>
                              <m:r>
                                <a:rPr lang="en-US" b="0" i="0" smtClean="0">
                                  <a:latin typeface="Cambria Math"/>
                                </a:rPr>
                                <m:t>2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/>
                                </a:rPr>
                                <m:t>x</m:t>
                              </m:r>
                            </m:sub>
                          </m:sSub>
                          <m:r>
                            <a:rPr lang="en-US" b="0" i="0" smtClean="0">
                              <a:latin typeface="Cambria Math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0" smtClean="0">
                                  <a:latin typeface="Cambria Math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/>
                                </a:rPr>
                                <m:t>F</m:t>
                              </m:r>
                            </m:e>
                            <m:sub>
                              <m:r>
                                <a:rPr lang="en-US" b="0" i="0" smtClean="0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/>
                            </a:rPr>
                            <m:t>cos</m:t>
                          </m:r>
                          <m:r>
                            <a:rPr lang="en-US" b="0" i="0" smtClean="0">
                              <a:latin typeface="Cambria Math"/>
                            </a:rPr>
                            <m:t>60°    ,      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/>
                                  <a:ea typeface="Cambria Math"/>
                                </a:rPr>
                                <m:t>F</m:t>
                              </m:r>
                            </m:e>
                            <m:sub>
                              <m:r>
                                <a:rPr lang="en-US" b="0" i="0" smtClean="0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/>
                                  <a:ea typeface="Cambria Math"/>
                                </a:rPr>
                                <m:t>y</m:t>
                              </m:r>
                            </m:sub>
                          </m:sSub>
                          <m:r>
                            <a:rPr lang="en-US" b="0" i="0" smtClean="0">
                              <a:latin typeface="Cambria Math"/>
                              <a:ea typeface="Cambria Math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0" smtClean="0">
                                  <a:latin typeface="Cambria Math"/>
                                  <a:ea typeface="Cambria Math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/>
                                  <a:ea typeface="Cambria Math"/>
                                </a:rPr>
                                <m:t>F</m:t>
                              </m:r>
                            </m:e>
                            <m:sub>
                              <m:r>
                                <a:rPr lang="en-US" b="0" i="0" smtClean="0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/>
                              <a:ea typeface="Cambria Math"/>
                            </a:rPr>
                            <m:t>sin</m:t>
                          </m:r>
                          <m:r>
                            <a:rPr lang="en-US" b="0" i="0" smtClean="0">
                              <a:latin typeface="Cambria Math"/>
                              <a:ea typeface="Cambria Math"/>
                            </a:rPr>
                            <m:t>60°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3" name="TextBox 1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2400" y="4455261"/>
                    <a:ext cx="4607608" cy="391261"/>
                  </a:xfrm>
                  <a:prstGeom prst="rect">
                    <a:avLst/>
                  </a:prstGeom>
                  <a:blipFill rotWithShape="1">
                    <a:blip r:embed="rId10"/>
                    <a:stretch>
                      <a:fillRect t="-8163" r="-1325" b="-5714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18" name="Date Placeholder 1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E54869-9765-45D8-8DDE-1F42CF2E07DD}" type="datetime1">
              <a:rPr lang="en-US" smtClean="0"/>
              <a:t>5/18/2022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Topic 15/Physics Department / UCSY</a:t>
            </a:r>
            <a:endParaRPr lang="en-US"/>
          </a:p>
        </p:txBody>
      </p:sp>
      <p:sp>
        <p:nvSpPr>
          <p:cNvPr id="20" name="Slide Number Placeholder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EF3C6-B130-421E-814F-9C07AF5FF370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537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817305" y="819150"/>
            <a:ext cx="6802695" cy="3048000"/>
            <a:chOff x="180453" y="3667004"/>
            <a:chExt cx="6802695" cy="4064001"/>
          </a:xfrm>
        </p:grpSpPr>
        <p:grpSp>
          <p:nvGrpSpPr>
            <p:cNvPr id="4" name="Group 3"/>
            <p:cNvGrpSpPr/>
            <p:nvPr/>
          </p:nvGrpSpPr>
          <p:grpSpPr>
            <a:xfrm>
              <a:off x="180453" y="3667004"/>
              <a:ext cx="6802695" cy="1252806"/>
              <a:chOff x="457200" y="4206354"/>
              <a:chExt cx="6802695" cy="125280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" name="TextBox 8"/>
                  <p:cNvSpPr txBox="1"/>
                  <p:nvPr/>
                </p:nvSpPr>
                <p:spPr>
                  <a:xfrm>
                    <a:off x="457200" y="4206354"/>
                    <a:ext cx="6802695" cy="49244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/>
                                </a:rPr>
                                <m:t>F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/>
                                </a:rPr>
                                <m:t>x</m:t>
                              </m:r>
                            </m:sub>
                          </m:sSub>
                          <m:r>
                            <a:rPr lang="en-US" b="0" i="0" smtClean="0">
                              <a:latin typeface="Cambria Math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/>
                                </a:rPr>
                                <m:t>F</m:t>
                              </m:r>
                            </m:e>
                            <m:sub>
                              <m:r>
                                <a:rPr lang="en-US" b="0" i="0" smtClean="0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0" smtClean="0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/>
                                </a:rPr>
                                <m:t>F</m:t>
                              </m:r>
                            </m:e>
                            <m:sub>
                              <m:r>
                                <a:rPr lang="en-US" b="0" i="0" smtClean="0">
                                  <a:latin typeface="Cambria Math"/>
                                </a:rPr>
                                <m:t>2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/>
                                </a:rPr>
                                <m:t>x</m:t>
                              </m:r>
                            </m:sub>
                          </m:sSub>
                          <m:r>
                            <a:rPr lang="en-US" b="0" i="0" smtClean="0">
                              <a:latin typeface="Cambria Math"/>
                            </a:rPr>
                            <m:t>=0.288−0.503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/>
                            </a:rPr>
                            <m:t>cos</m:t>
                          </m:r>
                          <m:r>
                            <a:rPr lang="en-US" b="0" i="0" smtClean="0">
                              <a:latin typeface="Cambria Math"/>
                            </a:rPr>
                            <m:t>60°=3.65×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en-US" b="0" i="0" smtClean="0">
                                  <a:latin typeface="Cambria Math"/>
                                  <a:ea typeface="Cambria Math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en-US" b="0" i="0" smtClean="0">
                                  <a:latin typeface="Cambria Math"/>
                                  <a:ea typeface="Cambria Math"/>
                                </a:rPr>
                                <m:t>−2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/>
                              <a:ea typeface="Cambria Math"/>
                            </a:rPr>
                            <m:t>N</m:t>
                          </m:r>
                          <m:r>
                            <a:rPr lang="en-US" b="0" i="0" smtClean="0">
                              <a:latin typeface="Cambria Math"/>
                              <a:ea typeface="Cambria Math"/>
                            </a:rPr>
                            <m:t>=0.0365 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/>
                              <a:ea typeface="Cambria Math"/>
                            </a:rPr>
                            <m:t>N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3" name="TextBox 1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57200" y="4206354"/>
                    <a:ext cx="6829947" cy="369332"/>
                  </a:xfrm>
                  <a:prstGeom prst="rect">
                    <a:avLst/>
                  </a:prstGeom>
                  <a:blipFill rotWithShape="1">
                    <a:blip r:embed="rId9" cstate="print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TextBox 9"/>
                  <p:cNvSpPr txBox="1"/>
                  <p:nvPr/>
                </p:nvSpPr>
                <p:spPr>
                  <a:xfrm>
                    <a:off x="462886" y="4932691"/>
                    <a:ext cx="5357364" cy="52646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/>
                                </a:rPr>
                                <m:t>F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/>
                                </a:rPr>
                                <m:t>y</m:t>
                              </m:r>
                            </m:sub>
                          </m:sSub>
                          <m:r>
                            <a:rPr lang="en-US" b="0" i="0" smtClean="0">
                              <a:latin typeface="Cambria Math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/>
                                </a:rPr>
                                <m:t>F</m:t>
                              </m:r>
                            </m:e>
                            <m:sub>
                              <m:r>
                                <a:rPr lang="en-US" b="0" i="0" smtClean="0">
                                  <a:latin typeface="Cambria Math"/>
                                </a:rPr>
                                <m:t>2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/>
                                </a:rPr>
                                <m:t>y</m:t>
                              </m:r>
                            </m:sub>
                          </m:sSub>
                          <m:r>
                            <a:rPr lang="en-US" b="0" i="0" smtClean="0">
                              <a:latin typeface="Cambria Math"/>
                            </a:rPr>
                            <m:t>=−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/>
                                </a:rPr>
                                <m:t>F</m:t>
                              </m:r>
                            </m:e>
                            <m:sub>
                              <m:r>
                                <a:rPr lang="en-US" b="0" i="0" smtClean="0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/>
                            </a:rPr>
                            <m:t>sin</m:t>
                          </m:r>
                          <m:r>
                            <a:rPr lang="en-US" b="0" i="0" smtClean="0">
                              <a:latin typeface="Cambria Math"/>
                            </a:rPr>
                            <m:t>60°=−0.503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/>
                              <a:ea typeface="Cambria Math"/>
                            </a:rPr>
                            <m:t>sin</m:t>
                          </m:r>
                          <m:r>
                            <a:rPr lang="en-US" b="0" i="0" smtClean="0">
                              <a:latin typeface="Cambria Math"/>
                              <a:ea typeface="Cambria Math"/>
                            </a:rPr>
                            <m:t>60°=−0.436 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/>
                              <a:ea typeface="Cambria Math"/>
                            </a:rPr>
                            <m:t>N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0" name="TextBox 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62886" y="4932691"/>
                    <a:ext cx="5403852" cy="391263"/>
                  </a:xfrm>
                  <a:prstGeom prst="rect">
                    <a:avLst/>
                  </a:prstGeom>
                  <a:blipFill rotWithShape="1">
                    <a:blip r:embed="rId10"/>
                    <a:stretch>
                      <a:fillRect t="-8333" r="-1129" b="-6041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Rectangle 4"/>
                <p:cNvSpPr/>
                <p:nvPr/>
              </p:nvSpPr>
              <p:spPr>
                <a:xfrm>
                  <a:off x="194101" y="5021480"/>
                  <a:ext cx="5628207" cy="87468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prstClr val="black"/>
                            </a:solidFill>
                            <a:latin typeface="Cambria Math"/>
                          </a:rPr>
                          <m:t>F</m:t>
                        </m:r>
                        <m:r>
                          <a:rPr lang="en-US" b="0" i="0" smtClean="0">
                            <a:solidFill>
                              <a:prstClr val="black"/>
                            </a:solidFill>
                            <a:latin typeface="Cambria Math"/>
                          </a:rPr>
                          <m:t>=</m:t>
                        </m:r>
                        <m:rad>
                          <m:radPr>
                            <m:degHide m:val="on"/>
                            <m:ctrlPr>
                              <a:rPr lang="en-US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F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x</m:t>
                                    </m:r>
                                  </m:sub>
                                </m:sSub>
                              </m:e>
                              <m:sup>
                                <m:r>
                                  <a:rPr lang="en-US" b="0" i="0" smtClean="0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b="0" i="0" smtClean="0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F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y</m:t>
                                    </m:r>
                                  </m:sub>
                                </m:sSub>
                              </m:e>
                              <m:sup>
                                <m:r>
                                  <a:rPr lang="en-US" b="0" i="0" smtClean="0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  <m:r>
                          <a:rPr lang="en-US" b="0" i="0" smtClean="0">
                            <a:solidFill>
                              <a:prstClr val="black"/>
                            </a:solidFill>
                            <a:latin typeface="Cambria Math"/>
                          </a:rPr>
                          <m:t>=</m:t>
                        </m:r>
                        <m:rad>
                          <m:radPr>
                            <m:degHide m:val="on"/>
                            <m:ctrlPr>
                              <a:rPr lang="en-US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b="0" i="1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0" smtClean="0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0.0365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b="0" i="0" smtClean="0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b="0" i="0" smtClean="0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b="0" i="1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0" smtClean="0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−0.436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b="0" i="0" smtClean="0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  <m:r>
                          <a:rPr lang="en-US" b="0" i="0" smtClean="0">
                            <a:solidFill>
                              <a:prstClr val="black"/>
                            </a:solidFill>
                            <a:latin typeface="Cambria Math"/>
                          </a:rPr>
                          <m:t>=0.438 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prstClr val="black"/>
                            </a:solidFill>
                            <a:latin typeface="Cambria Math"/>
                          </a:rPr>
                          <m:t>N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" name="Rectangle 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4101" y="5021480"/>
                  <a:ext cx="5628207" cy="874684"/>
                </a:xfrm>
                <a:prstGeom prst="rect">
                  <a:avLst/>
                </a:prstGeom>
                <a:blipFill rotWithShape="1"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6" name="Group 5"/>
            <p:cNvGrpSpPr/>
            <p:nvPr/>
          </p:nvGrpSpPr>
          <p:grpSpPr>
            <a:xfrm>
              <a:off x="207749" y="6080410"/>
              <a:ext cx="4838632" cy="1650595"/>
              <a:chOff x="1870114" y="6780715"/>
              <a:chExt cx="4838632" cy="165059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TextBox 6"/>
                  <p:cNvSpPr txBox="1"/>
                  <p:nvPr/>
                </p:nvSpPr>
                <p:spPr>
                  <a:xfrm>
                    <a:off x="1870114" y="6780715"/>
                    <a:ext cx="4838632" cy="95291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i="0" smtClean="0">
                              <a:latin typeface="Cambria Math"/>
                              <a:ea typeface="Cambria Math"/>
                            </a:rPr>
                            <m:t>θ</m:t>
                          </m:r>
                          <m:r>
                            <a:rPr lang="en-US" b="0" i="0" smtClean="0">
                              <a:latin typeface="Cambria Math"/>
                              <a:ea typeface="Cambria Math"/>
                            </a:rPr>
                            <m:t>=</m:t>
                          </m:r>
                          <m:func>
                            <m:funcPr>
                              <m:ctrlP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p>
                                <m:sSupPr>
                                  <m:ctrlPr>
                                    <a:rPr lang="en-US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i="0" dirty="0" smtClean="0">
                                      <a:latin typeface="Cambria Math"/>
                                    </a:rPr>
                                    <m:t>tan</m:t>
                                  </m:r>
                                </m:e>
                                <m:sup>
                                  <m:r>
                                    <a:rPr lang="en-US" i="0" dirty="0" smtClean="0">
                                      <a:latin typeface="Cambria Math"/>
                                    </a:rPr>
                                    <m:t>−1</m:t>
                                  </m:r>
                                </m:sup>
                              </m:sSup>
                            </m:fName>
                            <m:e>
                              <m:d>
                                <m:dPr>
                                  <m:ctrlPr>
                                    <a:rPr lang="en-US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i="1" dirty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b="0" i="0" dirty="0" smtClean="0">
                                              <a:latin typeface="Cambria Math"/>
                                            </a:rPr>
                                            <m:t>F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b="0" i="0" dirty="0" smtClean="0">
                                              <a:latin typeface="Cambria Math"/>
                                            </a:rPr>
                                            <m:t>y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i="1" dirty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b="0" i="0" dirty="0" smtClean="0">
                                              <a:latin typeface="Cambria Math"/>
                                            </a:rPr>
                                            <m:t>F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b="0" i="0" dirty="0" smtClean="0">
                                              <a:latin typeface="Cambria Math"/>
                                            </a:rPr>
                                            <m:t>x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  <m:r>
                                <a:rPr lang="en-US" b="0" i="0" dirty="0" smtClean="0">
                                  <a:latin typeface="Cambria Math"/>
                                </a:rPr>
                                <m:t>=</m:t>
                              </m:r>
                              <m:func>
                                <m:func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p>
                                    <m:sSupPr>
                                      <m:ctrlP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b="0" i="0" dirty="0" smtClean="0">
                                          <a:latin typeface="Cambria Math"/>
                                        </a:rPr>
                                        <m:t>tan</m:t>
                                      </m:r>
                                    </m:e>
                                    <m:sup>
                                      <m:r>
                                        <a:rPr lang="en-US" b="0" i="0" dirty="0" smtClean="0">
                                          <a:latin typeface="Cambria Math"/>
                                        </a:rPr>
                                        <m:t>−1</m:t>
                                      </m:r>
                                    </m:sup>
                                  </m:sSup>
                                </m:fName>
                                <m:e>
                                  <m:d>
                                    <m:dPr>
                                      <m:ctrlP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b="0" i="1" dirty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b="0" i="0" dirty="0" smtClean="0">
                                              <a:latin typeface="Cambria Math"/>
                                            </a:rPr>
                                            <m:t>−0.436</m:t>
                                          </m:r>
                                        </m:num>
                                        <m:den>
                                          <m:r>
                                            <a:rPr lang="en-US" b="0" i="0" dirty="0" smtClean="0">
                                              <a:latin typeface="Cambria Math"/>
                                            </a:rPr>
                                            <m:t>0.0365</m:t>
                                          </m:r>
                                        </m:den>
                                      </m:f>
                                    </m:e>
                                  </m:d>
                                  <m:r>
                                    <a:rPr lang="en-US" b="0" i="0" dirty="0" smtClean="0">
                                      <a:latin typeface="Cambria Math"/>
                                    </a:rPr>
                                    <m:t>=−85.2</m:t>
                                  </m:r>
                                  <m:r>
                                    <a:rPr lang="en-US" b="0" i="0" dirty="0" smtClean="0">
                                      <a:latin typeface="Cambria Math"/>
                                      <a:ea typeface="Cambria Math"/>
                                    </a:rPr>
                                    <m:t>°    </m:t>
                                  </m:r>
                                </m:e>
                              </m:func>
                            </m:e>
                          </m:func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7" name="TextBox 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70114" y="6780715"/>
                    <a:ext cx="4838632" cy="952911"/>
                  </a:xfrm>
                  <a:prstGeom prst="rect">
                    <a:avLst/>
                  </a:prstGeom>
                  <a:blipFill rotWithShape="1"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" name="TextBox 7"/>
                  <p:cNvSpPr txBox="1"/>
                  <p:nvPr/>
                </p:nvSpPr>
                <p:spPr>
                  <a:xfrm>
                    <a:off x="1940803" y="7938867"/>
                    <a:ext cx="2926057" cy="49244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i="0" smtClean="0">
                            <a:latin typeface="Cambria Math"/>
                            <a:ea typeface="Cambria Math"/>
                          </a:rPr>
                          <m:t>θ</m:t>
                        </m:r>
                        <m:r>
                          <a:rPr lang="en-US" b="0" i="0" smtClean="0">
                            <a:latin typeface="Cambria Math"/>
                            <a:ea typeface="Cambria Math"/>
                          </a:rPr>
                          <m:t>=85.2° </m:t>
                        </m:r>
                      </m:oMath>
                    </a14:m>
                    <a:r>
                      <a:rPr lang="en-US" dirty="0" smtClean="0"/>
                      <a:t> below the +x axis</a:t>
                    </a:r>
                    <a:endParaRPr lang="en-US" dirty="0"/>
                  </a:p>
                </p:txBody>
              </p:sp>
            </mc:Choice>
            <mc:Fallback xmlns="">
              <p:sp>
                <p:nvSpPr>
                  <p:cNvPr id="8" name="TextBox 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940803" y="7938867"/>
                    <a:ext cx="2926057" cy="492443"/>
                  </a:xfrm>
                  <a:prstGeom prst="rect">
                    <a:avLst/>
                  </a:prstGeom>
                  <a:blipFill rotWithShape="1">
                    <a:blip r:embed="rId13"/>
                    <a:stretch>
                      <a:fillRect t="-8333" r="-833" b="-2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D20DBD-0CF6-4ABF-A988-B3649C584F2A}" type="datetime1">
              <a:rPr lang="en-US" smtClean="0"/>
              <a:t>5/18/2022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Topic 15/Physics Department / UCSY</a:t>
            </a:r>
            <a:endParaRPr lang="en-US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EF3C6-B130-421E-814F-9C07AF5FF370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16" name="Left Arrow 15"/>
          <p:cNvSpPr/>
          <p:nvPr/>
        </p:nvSpPr>
        <p:spPr>
          <a:xfrm>
            <a:off x="3915243" y="3649266"/>
            <a:ext cx="606817" cy="149921"/>
          </a:xfrm>
          <a:prstGeom prst="lef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Left Arrow 16"/>
          <p:cNvSpPr/>
          <p:nvPr/>
        </p:nvSpPr>
        <p:spPr>
          <a:xfrm>
            <a:off x="6513146" y="2162923"/>
            <a:ext cx="606817" cy="149921"/>
          </a:xfrm>
          <a:prstGeom prst="lef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450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581E8B-2DF7-4F0C-8673-DD01D768E64B}" type="datetime1">
              <a:rPr lang="en-US" smtClean="0"/>
              <a:t>5/18/2022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Topic 15/Physics Department / UCSY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EF3C6-B130-421E-814F-9C07AF5FF370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219200" y="421541"/>
            <a:ext cx="5029200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Problems</a:t>
            </a:r>
          </a:p>
          <a:p>
            <a:pPr>
              <a:lnSpc>
                <a:spcPct val="200000"/>
              </a:lnSpc>
            </a:pP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Examples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   1,3,5  (3)</a:t>
            </a:r>
          </a:p>
          <a:p>
            <a:pPr>
              <a:lnSpc>
                <a:spcPct val="200000"/>
              </a:lnSpc>
            </a:pP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Problems: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6,8,11,18,25,36   (6)</a:t>
            </a:r>
          </a:p>
          <a:p>
            <a:pPr>
              <a:lnSpc>
                <a:spcPct val="200000"/>
              </a:lnSpc>
            </a:pP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Total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           (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>
              <a:lnSpc>
                <a:spcPct val="200000"/>
              </a:lnSpc>
            </a:pPr>
            <a:r>
              <a:rPr 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Assignment:</a:t>
            </a:r>
            <a:endParaRPr lang="en-US" sz="20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88182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59B985-5E05-4B53-8864-91489F2FDBCD}" type="datetime1">
              <a:rPr lang="en-US" smtClean="0"/>
              <a:t>5/18/2022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Topic 15/Physics Department / UCSY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EF3C6-B130-421E-814F-9C07AF5FF370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971800" y="361950"/>
            <a:ext cx="3733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Objectives</a:t>
            </a:r>
            <a:endParaRPr lang="en-US" sz="36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799214" y="1087371"/>
            <a:ext cx="7961128" cy="2855979"/>
            <a:chOff x="799214" y="1087371"/>
            <a:chExt cx="7961128" cy="2855979"/>
          </a:xfrm>
        </p:grpSpPr>
        <p:sp>
          <p:nvSpPr>
            <p:cNvPr id="6" name="Rectangle 5"/>
            <p:cNvSpPr/>
            <p:nvPr/>
          </p:nvSpPr>
          <p:spPr>
            <a:xfrm>
              <a:off x="875414" y="1087371"/>
              <a:ext cx="7543800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indent="-342900" algn="just">
                <a:buClr>
                  <a:srgbClr val="C27042"/>
                </a:buClr>
                <a:buFont typeface="Times New Roman" panose="02020603050405020304" pitchFamily="18" charset="0"/>
                <a:buChar char="►"/>
              </a:pPr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Understand the basic properties of electric </a:t>
              </a:r>
              <a:r>
                <a:rPr lang="en-US" sz="2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charges.</a:t>
              </a:r>
              <a:endParaRPr 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75414" y="1733550"/>
              <a:ext cx="784505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 algn="just">
                <a:buClr>
                  <a:srgbClr val="C27042"/>
                </a:buClr>
                <a:buFont typeface="Times New Roman" panose="02020603050405020304" pitchFamily="18" charset="0"/>
                <a:buChar char="►"/>
              </a:pPr>
              <a:r>
                <a:rPr lang="en-US" sz="2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Apply Coulomb’s Law to calculate the electric force between charged particles.</a:t>
              </a:r>
              <a:endParaRPr 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835542" y="2647950"/>
              <a:ext cx="79248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 algn="just">
                <a:buClr>
                  <a:srgbClr val="C27042"/>
                </a:buClr>
                <a:buFont typeface="Times New Roman" panose="02020603050405020304" pitchFamily="18" charset="0"/>
                <a:buChar char="►"/>
              </a:pPr>
              <a:r>
                <a:rPr lang="en-US" sz="2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Describe and calculate the relationship between electric force and electric field for a point charge.</a:t>
              </a:r>
              <a:endParaRPr 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799214" y="3543240"/>
              <a:ext cx="7696200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indent="-342900" algn="just">
                <a:buClr>
                  <a:srgbClr val="C27042"/>
                </a:buClr>
                <a:buFont typeface="Times New Roman" panose="02020603050405020304" pitchFamily="18" charset="0"/>
                <a:buChar char="►"/>
              </a:pPr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 draw the electric field lines for electric charge.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916864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304800" y="-19050"/>
            <a:ext cx="8991600" cy="2409111"/>
            <a:chOff x="228600" y="-720799"/>
            <a:chExt cx="8991600" cy="3212150"/>
          </a:xfrm>
        </p:grpSpPr>
        <p:sp>
          <p:nvSpPr>
            <p:cNvPr id="2" name="Rectangle 1"/>
            <p:cNvSpPr/>
            <p:nvPr/>
          </p:nvSpPr>
          <p:spPr>
            <a:xfrm>
              <a:off x="228600" y="-720799"/>
              <a:ext cx="8991600" cy="9579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200000"/>
                </a:lnSpc>
              </a:pPr>
              <a:r>
                <a:rPr lang="en-US" sz="2400" b="1" u="sng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15.1 Electric Charges, Insulators, and Conductors</a:t>
              </a:r>
            </a:p>
          </p:txBody>
        </p:sp>
        <p:sp>
          <p:nvSpPr>
            <p:cNvPr id="4" name="Rectangle 3"/>
            <p:cNvSpPr/>
            <p:nvPr/>
          </p:nvSpPr>
          <p:spPr>
            <a:xfrm>
              <a:off x="241303" y="193603"/>
              <a:ext cx="4193969" cy="53348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just"/>
              <a:r>
                <a:rPr lang="en-US" sz="2000" b="1" u="sng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15.1.1 Properties of Electric Charges</a:t>
              </a:r>
            </a:p>
          </p:txBody>
        </p:sp>
        <p:grpSp>
          <p:nvGrpSpPr>
            <p:cNvPr id="20" name="Group 19"/>
            <p:cNvGrpSpPr/>
            <p:nvPr/>
          </p:nvGrpSpPr>
          <p:grpSpPr>
            <a:xfrm>
              <a:off x="228600" y="875355"/>
              <a:ext cx="8610600" cy="1615996"/>
              <a:chOff x="228600" y="875355"/>
              <a:chExt cx="8610600" cy="1615996"/>
            </a:xfrm>
          </p:grpSpPr>
          <p:sp>
            <p:nvSpPr>
              <p:cNvPr id="3" name="TextBox 2"/>
              <p:cNvSpPr txBox="1"/>
              <p:nvPr/>
            </p:nvSpPr>
            <p:spPr>
              <a:xfrm>
                <a:off x="228600" y="896367"/>
                <a:ext cx="5181600" cy="5334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just">
                  <a:buFont typeface="Wingdings" panose="05000000000000000000" pitchFamily="2" charset="2"/>
                  <a:buChar char="q"/>
                </a:pPr>
                <a:r>
                  <a:rPr lang="en-US" sz="2000" dirty="0" smtClean="0">
                    <a:solidFill>
                      <a:srgbClr val="0070C0"/>
                    </a:solidFill>
                  </a:rPr>
                  <a:t>Two </a:t>
                </a:r>
                <a:r>
                  <a:rPr lang="en-US" sz="2000" dirty="0" err="1" smtClean="0">
                    <a:solidFill>
                      <a:srgbClr val="0070C0"/>
                    </a:solidFill>
                  </a:rPr>
                  <a:t>knid</a:t>
                </a:r>
                <a:r>
                  <a:rPr lang="en-US" sz="2000" dirty="0" smtClean="0">
                    <a:solidFill>
                      <a:srgbClr val="0070C0"/>
                    </a:solidFill>
                  </a:rPr>
                  <a:t> of electric charges</a:t>
                </a:r>
                <a:r>
                  <a:rPr lang="en-US" sz="2000" dirty="0" smtClean="0"/>
                  <a:t>  -  </a:t>
                </a:r>
                <a:endParaRPr lang="en-US" sz="2000" dirty="0"/>
              </a:p>
            </p:txBody>
          </p:sp>
          <p:sp>
            <p:nvSpPr>
              <p:cNvPr id="5" name="Rectangle 4"/>
              <p:cNvSpPr/>
              <p:nvPr/>
            </p:nvSpPr>
            <p:spPr>
              <a:xfrm>
                <a:off x="3581400" y="875355"/>
                <a:ext cx="5257800" cy="94384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the </a:t>
                </a:r>
                <a:r>
                  <a:rPr lang="en-US" sz="2000" b="1" dirty="0" smtClean="0">
                    <a:solidFill>
                      <a:srgbClr val="00B05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electron</a:t>
                </a:r>
                <a:r>
                  <a:rPr lang="en-US" sz="2000" dirty="0" smtClean="0">
                    <a:solidFill>
                      <a:srgbClr val="00B05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has </a:t>
                </a:r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 charge 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of </a:t>
                </a:r>
                <a:r>
                  <a:rPr lang="en-US" sz="2000" b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</a:t>
                </a:r>
                <a:r>
                  <a:rPr lang="en-US" sz="2000" b="1" i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</a:t>
                </a:r>
                <a:r>
                  <a:rPr lang="en-US" sz="2000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 </a:t>
                </a:r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</a:t>
                </a:r>
                <a:r>
                  <a:rPr lang="en-US" sz="2000" b="1" dirty="0" smtClean="0">
                    <a:solidFill>
                      <a:srgbClr val="00B05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proton</a:t>
                </a:r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  <a:p>
                <a:pPr algn="just"/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has 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 </a:t>
                </a:r>
                <a:r>
                  <a:rPr lang="en-US" sz="2000" b="1" dirty="0">
                    <a:solidFill>
                      <a:srgbClr val="00B0F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equal and opposite</a:t>
                </a:r>
                <a:r>
                  <a:rPr lang="en-US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charge of </a:t>
                </a:r>
                <a:r>
                  <a:rPr lang="en-US" sz="2000" b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+</a:t>
                </a:r>
                <a:r>
                  <a:rPr lang="en-US" sz="2000" b="1" i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</a:t>
                </a:r>
                <a:r>
                  <a:rPr lang="en-US" sz="2000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en-US" sz="20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TextBox 6"/>
                  <p:cNvSpPr txBox="1"/>
                  <p:nvPr/>
                </p:nvSpPr>
                <p:spPr>
                  <a:xfrm>
                    <a:off x="2406402" y="1957871"/>
                    <a:ext cx="4947124" cy="53348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just"/>
                    <a14:m>
                      <m:oMath xmlns:m="http://schemas.openxmlformats.org/officeDocument/2006/math">
                        <m:r>
                          <a:rPr lang="en-US" sz="2000" b="0" i="1" smtClean="0">
                            <a:latin typeface="Cambria Math"/>
                          </a:rPr>
                          <m:t>𝑒</m:t>
                        </m:r>
                        <m:r>
                          <a:rPr lang="en-US" sz="2000" b="0" i="1" smtClean="0">
                            <a:latin typeface="Cambria Math"/>
                          </a:rPr>
                          <m:t>=1.60218×</m:t>
                        </m:r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/>
                                <a:ea typeface="Cambria Math"/>
                              </a:rPr>
                              <m:t>10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/>
                                <a:ea typeface="Cambria Math"/>
                              </a:rPr>
                              <m:t>−19</m:t>
                            </m:r>
                          </m:sup>
                        </m:sSup>
                        <m:r>
                          <a:rPr lang="en-US" sz="2000" b="0" i="1" smtClean="0">
                            <a:latin typeface="Cambria Math"/>
                            <a:ea typeface="Cambria Math"/>
                          </a:rPr>
                          <m:t>𝐶</m:t>
                        </m:r>
                        <m:r>
                          <a:rPr lang="en-US" sz="2000" b="0" i="1" smtClean="0">
                            <a:latin typeface="Cambria Math"/>
                            <a:ea typeface="Cambria Math"/>
                          </a:rPr>
                          <m:t> </m:t>
                        </m:r>
                      </m:oMath>
                    </a14:m>
                    <a:r>
                      <a:rPr lang="en-US" sz="2000" dirty="0" smtClean="0"/>
                      <a:t> (SI unit - Coulomb)</a:t>
                    </a:r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7" name="TextBox 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406402" y="1957871"/>
                    <a:ext cx="4947124" cy="533480"/>
                  </a:xfrm>
                  <a:prstGeom prst="rect">
                    <a:avLst/>
                  </a:prstGeom>
                  <a:blipFill rotWithShape="1">
                    <a:blip r:embed="rId2"/>
                    <a:stretch>
                      <a:fillRect t="-7576" r="-369" b="-2575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21" name="Group 20"/>
          <p:cNvGrpSpPr/>
          <p:nvPr/>
        </p:nvGrpSpPr>
        <p:grpSpPr>
          <a:xfrm>
            <a:off x="277504" y="2495552"/>
            <a:ext cx="8257377" cy="403402"/>
            <a:chOff x="201304" y="2115781"/>
            <a:chExt cx="8257377" cy="537868"/>
          </a:xfrm>
        </p:grpSpPr>
        <p:sp>
          <p:nvSpPr>
            <p:cNvPr id="9" name="Rectangle 8"/>
            <p:cNvSpPr/>
            <p:nvPr/>
          </p:nvSpPr>
          <p:spPr>
            <a:xfrm>
              <a:off x="201304" y="2115781"/>
              <a:ext cx="4572000" cy="533479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marL="285750" indent="-285750" algn="just">
                <a:buClr>
                  <a:srgbClr val="0070C0"/>
                </a:buClr>
                <a:buFont typeface="Wingdings" panose="05000000000000000000" pitchFamily="2" charset="2"/>
                <a:buChar char="q"/>
              </a:pPr>
              <a:r>
                <a:rPr lang="en-US" sz="2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The </a:t>
              </a:r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electric charge </a:t>
              </a:r>
              <a:r>
                <a:rPr lang="en-US" sz="2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is </a:t>
              </a:r>
              <a:r>
                <a:rPr lang="en-US" sz="2000" b="1" dirty="0" smtClean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quantized</a:t>
              </a:r>
              <a:r>
                <a:rPr lang="en-US" sz="2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-  </a:t>
              </a:r>
              <a:endParaRPr 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 9"/>
                <p:cNvSpPr/>
                <p:nvPr/>
              </p:nvSpPr>
              <p:spPr>
                <a:xfrm>
                  <a:off x="4114800" y="2120170"/>
                  <a:ext cx="4343881" cy="53347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just"/>
                  <a:r>
                    <a:rPr lang="en-US" sz="2000" dirty="0" smtClean="0"/>
                    <a:t>a </a:t>
                  </a:r>
                  <a:r>
                    <a:rPr lang="en-US" sz="2000" dirty="0"/>
                    <a:t>charge </a:t>
                  </a:r>
                  <a:r>
                    <a:rPr lang="en-US" sz="2000" dirty="0" smtClean="0"/>
                    <a:t>of </a:t>
                  </a:r>
                  <a14:m>
                    <m:oMath xmlns:m="http://schemas.openxmlformats.org/officeDocument/2006/math">
                      <m:r>
                        <a:rPr lang="en-US" sz="2000" b="0" i="0" smtClean="0">
                          <a:latin typeface="Cambria Math"/>
                          <a:ea typeface="Cambria Math"/>
                        </a:rPr>
                        <m:t> </m:t>
                      </m:r>
                      <m:r>
                        <a:rPr lang="en-US" sz="2000" i="1" smtClean="0">
                          <a:latin typeface="Cambria Math"/>
                          <a:ea typeface="Cambria Math"/>
                        </a:rPr>
                        <m:t>±</m:t>
                      </m:r>
                      <m:r>
                        <a:rPr lang="en-US" sz="2000" b="0" i="1" smtClean="0">
                          <a:latin typeface="Cambria Math"/>
                          <a:ea typeface="Cambria Math"/>
                        </a:rPr>
                        <m:t>𝑒</m:t>
                      </m:r>
                      <m:r>
                        <a:rPr lang="en-US" sz="2000" b="0" i="1" smtClean="0">
                          <a:latin typeface="Cambria Math"/>
                          <a:ea typeface="Cambria Math"/>
                        </a:rPr>
                        <m:t>,  ±2</m:t>
                      </m:r>
                      <m:r>
                        <a:rPr lang="en-US" sz="2000" b="0" i="1" smtClean="0">
                          <a:latin typeface="Cambria Math"/>
                          <a:ea typeface="Cambria Math"/>
                        </a:rPr>
                        <m:t>𝑒</m:t>
                      </m:r>
                      <m:r>
                        <a:rPr lang="en-US" sz="2000" b="0" i="1" smtClean="0">
                          <a:latin typeface="Cambria Math"/>
                          <a:ea typeface="Cambria Math"/>
                        </a:rPr>
                        <m:t>,  ±3</m:t>
                      </m:r>
                      <m:r>
                        <a:rPr lang="en-US" sz="2000" b="0" i="1" smtClean="0">
                          <a:latin typeface="Cambria Math"/>
                          <a:ea typeface="Cambria Math"/>
                        </a:rPr>
                        <m:t>𝑒</m:t>
                      </m:r>
                      <m:r>
                        <a:rPr lang="en-US" sz="2000" b="0" i="1" smtClean="0">
                          <a:latin typeface="Cambria Math"/>
                          <a:ea typeface="Cambria Math"/>
                        </a:rPr>
                        <m:t>,</m:t>
                      </m:r>
                    </m:oMath>
                  </a14:m>
                  <a:r>
                    <a:rPr lang="en-US" sz="2000" dirty="0" smtClean="0"/>
                    <a:t> </a:t>
                  </a:r>
                  <a:r>
                    <a:rPr lang="en-US" sz="2000" dirty="0"/>
                    <a:t>and so </a:t>
                  </a:r>
                  <a:r>
                    <a:rPr lang="en-US" sz="2000" dirty="0" smtClean="0"/>
                    <a:t>on.</a:t>
                  </a:r>
                  <a:endParaRPr lang="en-US" sz="2000" dirty="0"/>
                </a:p>
              </p:txBody>
            </p:sp>
          </mc:Choice>
          <mc:Fallback xmlns="">
            <p:sp>
              <p:nvSpPr>
                <p:cNvPr id="10" name="Rectangle 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14800" y="2120170"/>
                  <a:ext cx="4343881" cy="533479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 l="-1545" t="-7576" r="-562" b="-2575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4" name="Rectangle 13"/>
          <p:cNvSpPr/>
          <p:nvPr/>
        </p:nvSpPr>
        <p:spPr>
          <a:xfrm>
            <a:off x="283192" y="3056751"/>
            <a:ext cx="70866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Clr>
                <a:srgbClr val="0070C0"/>
              </a:buClr>
              <a:buFont typeface="Wingdings" panose="05000000000000000000" pitchFamily="2" charset="2"/>
              <a:buChar char="q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lectric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charge is always </a:t>
            </a:r>
            <a:r>
              <a:rPr lang="en-US" sz="2000" b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conserved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00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Charge </a:t>
            </a:r>
            <a:r>
              <a:rPr lang="en-US" sz="2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isn’t created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000" b="1" dirty="0" smtClean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Negative </a:t>
            </a: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charge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transferred from one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object to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other. 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DB03E-436B-4248-8216-4DBEE76E736F}" type="datetime1">
              <a:rPr lang="en-US" smtClean="0"/>
              <a:t>5/18/2022</a:t>
            </a:fld>
            <a:endParaRPr 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Topic 15/Physics Department / UCSY</a:t>
            </a:r>
            <a:endParaRPr lang="en-US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EF3C6-B130-421E-814F-9C07AF5FF370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94167" y="3848040"/>
            <a:ext cx="779936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Clr>
                <a:schemeClr val="accent1"/>
              </a:buClr>
              <a:buFont typeface="Wingdings" panose="05000000000000000000" pitchFamily="2" charset="2"/>
              <a:buChar char="q"/>
            </a:pPr>
            <a:r>
              <a:rPr lang="en-US" sz="2000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Like </a:t>
            </a: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charges repel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one another and </a:t>
            </a:r>
            <a:r>
              <a:rPr lang="en-US" sz="2000" dirty="0">
                <a:solidFill>
                  <a:srgbClr val="FF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unlike charges attract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one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another.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9709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533400" y="2897816"/>
            <a:ext cx="7310081" cy="1846426"/>
            <a:chOff x="381000" y="5177180"/>
            <a:chExt cx="5943600" cy="1477596"/>
          </a:xfrm>
        </p:grpSpPr>
        <p:pic>
          <p:nvPicPr>
            <p:cNvPr id="4" name="Picture 3"/>
            <p:cNvPicPr/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07" t="51748" r="52244" b="30834"/>
            <a:stretch/>
          </p:blipFill>
          <p:spPr bwMode="auto">
            <a:xfrm>
              <a:off x="625488" y="5486400"/>
              <a:ext cx="5021759" cy="1168376"/>
            </a:xfrm>
            <a:prstGeom prst="rect">
              <a:avLst/>
            </a:prstGeom>
            <a:ln w="15240">
              <a:solidFill>
                <a:schemeClr val="tx1"/>
              </a:solidFill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5" name="TextBox 23"/>
            <p:cNvSpPr txBox="1"/>
            <p:nvPr/>
          </p:nvSpPr>
          <p:spPr>
            <a:xfrm>
              <a:off x="381000" y="5177180"/>
              <a:ext cx="5943600" cy="3201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85750" indent="-285750" algn="just">
                <a:buClr>
                  <a:srgbClr val="0070C0"/>
                </a:buClr>
                <a:buFont typeface="Wingdings" panose="05000000000000000000" pitchFamily="2" charset="2"/>
                <a:buChar char="q"/>
              </a:pPr>
              <a:r>
                <a:rPr lang="en-US" sz="2000" u="sng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Charge and Mass of the electron, proton and neutron</a:t>
              </a:r>
              <a:endParaRPr lang="en-US" sz="2000" u="sng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6" name="Rectangle 5"/>
          <p:cNvSpPr/>
          <p:nvPr/>
        </p:nvSpPr>
        <p:spPr>
          <a:xfrm>
            <a:off x="533400" y="514350"/>
            <a:ext cx="78486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Clr>
                <a:srgbClr val="0070C0"/>
              </a:buClr>
              <a:buFont typeface="Wingdings" panose="05000000000000000000" pitchFamily="2" charset="2"/>
              <a:buChar char="q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solid, </a:t>
            </a:r>
            <a:r>
              <a:rPr lang="en-US" sz="20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protons </a:t>
            </a:r>
            <a:r>
              <a:rPr lang="en-US" sz="2000" b="1" dirty="0" smtClean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never move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one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material to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another. Electrons are far </a:t>
            </a: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lighter than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protons and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hence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more easily accelerated by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forces. The objects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become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charged by 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gaining or losing electrons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533400" y="1571792"/>
            <a:ext cx="7742831" cy="1271245"/>
            <a:chOff x="410569" y="4453784"/>
            <a:chExt cx="7742831" cy="1694991"/>
          </a:xfrm>
        </p:grpSpPr>
        <p:sp>
          <p:nvSpPr>
            <p:cNvPr id="8" name="Rectangle 7"/>
            <p:cNvSpPr/>
            <p:nvPr/>
          </p:nvSpPr>
          <p:spPr>
            <a:xfrm>
              <a:off x="610336" y="5220564"/>
              <a:ext cx="7543064" cy="5334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en-US" sz="2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 a </a:t>
              </a:r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plastic comb through your hair, </a:t>
              </a:r>
              <a:r>
                <a:rPr lang="en-US" sz="2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the </a:t>
              </a:r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comb </a:t>
              </a:r>
              <a:r>
                <a:rPr lang="en-US" sz="2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attracts bits </a:t>
              </a:r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of paper.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410569" y="4453784"/>
              <a:ext cx="7706437" cy="94384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 algn="just">
                <a:buClr>
                  <a:srgbClr val="0070C0"/>
                </a:buClr>
                <a:buFont typeface="Wingdings" panose="05000000000000000000" pitchFamily="2" charset="2"/>
                <a:buChar char="q"/>
              </a:pPr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These experiments work best </a:t>
              </a:r>
              <a:r>
                <a:rPr lang="en-US" sz="2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on </a:t>
              </a:r>
              <a:r>
                <a:rPr lang="en-US" sz="2000" dirty="0" smtClean="0">
                  <a:solidFill>
                    <a:srgbClr val="00B05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 </a:t>
              </a:r>
              <a:r>
                <a:rPr lang="en-US" sz="2000" dirty="0">
                  <a:solidFill>
                    <a:srgbClr val="00B05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dry day</a:t>
              </a:r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because excessive moisture can facilitate a leaking away of the charge.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588360" y="5615295"/>
              <a:ext cx="7543800" cy="5334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en-US" sz="2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 rubbing </a:t>
              </a:r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your shoes on a wool rug or by </a:t>
              </a:r>
              <a:r>
                <a:rPr lang="en-US" sz="2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sliding across </a:t>
              </a:r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 car seat. </a:t>
              </a:r>
            </a:p>
          </p:txBody>
        </p:sp>
      </p:grp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7E3FA-47CC-4535-8565-3184106D577C}" type="datetime1">
              <a:rPr lang="en-US" smtClean="0"/>
              <a:t>5/18/2022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Topic 15/Physics Department / UCSY</a:t>
            </a:r>
            <a:endParaRPr lang="en-US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EF3C6-B130-421E-814F-9C07AF5FF370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962599" y="742950"/>
            <a:ext cx="3304601" cy="3505200"/>
            <a:chOff x="6096000" y="3124200"/>
            <a:chExt cx="2047875" cy="2132818"/>
          </a:xfrm>
        </p:grpSpPr>
        <p:pic>
          <p:nvPicPr>
            <p:cNvPr id="10" name="Picture 9"/>
            <p:cNvPicPr/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3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026" t="20450" r="24519" b="24217"/>
            <a:stretch/>
          </p:blipFill>
          <p:spPr bwMode="auto">
            <a:xfrm>
              <a:off x="6096000" y="3124200"/>
              <a:ext cx="2047875" cy="1752600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11" name="Picture 10"/>
            <p:cNvPicPr/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340" t="20151" r="69391" b="68121"/>
            <a:stretch/>
          </p:blipFill>
          <p:spPr bwMode="auto">
            <a:xfrm>
              <a:off x="6096000" y="4885543"/>
              <a:ext cx="1085850" cy="371475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pic>
        <p:nvPicPr>
          <p:cNvPr id="2" name="Picture 1"/>
          <p:cNvPicPr/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1915" t="27226" r="8083" b="10087"/>
          <a:stretch/>
        </p:blipFill>
        <p:spPr bwMode="auto">
          <a:xfrm>
            <a:off x="4800601" y="1200150"/>
            <a:ext cx="2971799" cy="265554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8" name="Date Placeholder 1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46824-2DFE-43DC-8648-DC85A2090A11}" type="datetime1">
              <a:rPr lang="en-US" smtClean="0"/>
              <a:t>5/18/2022</a:t>
            </a:fld>
            <a:endParaRPr lang="en-US"/>
          </a:p>
        </p:txBody>
      </p:sp>
      <p:sp>
        <p:nvSpPr>
          <p:cNvPr id="26" name="Footer Placeholder 2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Topic 15/Physics Department / UCSY</a:t>
            </a:r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EF3C6-B130-421E-814F-9C07AF5FF370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51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59B985-5E05-4B53-8864-91489F2FDBCD}" type="datetime1">
              <a:rPr lang="en-US" smtClean="0"/>
              <a:t>5/18/2022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Topic 15/Physics Department / UCSY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EF3C6-B130-421E-814F-9C07AF5FF370}" type="slidenum">
              <a:rPr lang="en-US" smtClean="0"/>
              <a:pPr/>
              <a:t>7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903795" y="240640"/>
            <a:ext cx="2830005" cy="4540910"/>
            <a:chOff x="152400" y="197893"/>
            <a:chExt cx="2830005" cy="6355307"/>
          </a:xfrm>
        </p:grpSpPr>
        <p:sp>
          <p:nvSpPr>
            <p:cNvPr id="6" name="Rectangle 5"/>
            <p:cNvSpPr/>
            <p:nvPr/>
          </p:nvSpPr>
          <p:spPr>
            <a:xfrm>
              <a:off x="152400" y="197893"/>
              <a:ext cx="2830005" cy="51690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u="sng" dirty="0">
                  <a:solidFill>
                    <a:srgbClr val="0070C0"/>
                  </a:solidFill>
                </a:rPr>
                <a:t>Charging by Conduction</a:t>
              </a:r>
              <a:endParaRPr lang="en-US" u="sng" dirty="0">
                <a:solidFill>
                  <a:srgbClr val="0070C0"/>
                </a:solidFill>
              </a:endParaRPr>
            </a:p>
          </p:txBody>
        </p:sp>
        <p:pic>
          <p:nvPicPr>
            <p:cNvPr id="7" name="Picture 6"/>
            <p:cNvPicPr/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3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154" t="13665" r="25923" b="20657"/>
            <a:stretch/>
          </p:blipFill>
          <p:spPr bwMode="auto">
            <a:xfrm>
              <a:off x="657225" y="697955"/>
              <a:ext cx="1476375" cy="5855245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grpSp>
        <p:nvGrpSpPr>
          <p:cNvPr id="8" name="Group 7"/>
          <p:cNvGrpSpPr/>
          <p:nvPr/>
        </p:nvGrpSpPr>
        <p:grpSpPr>
          <a:xfrm>
            <a:off x="5181600" y="145545"/>
            <a:ext cx="2632452" cy="4788405"/>
            <a:chOff x="3233028" y="194060"/>
            <a:chExt cx="2632452" cy="6206740"/>
          </a:xfrm>
        </p:grpSpPr>
        <p:sp>
          <p:nvSpPr>
            <p:cNvPr id="9" name="Rectangle 8"/>
            <p:cNvSpPr/>
            <p:nvPr/>
          </p:nvSpPr>
          <p:spPr>
            <a:xfrm>
              <a:off x="3233028" y="194060"/>
              <a:ext cx="2632452" cy="49244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u="sng" dirty="0">
                  <a:solidFill>
                    <a:srgbClr val="945430"/>
                  </a:solidFill>
                </a:rPr>
                <a:t>Charging by Induction</a:t>
              </a:r>
              <a:endParaRPr lang="en-US" u="sng" dirty="0">
                <a:solidFill>
                  <a:srgbClr val="945430"/>
                </a:solidFill>
              </a:endParaRPr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3294657" y="685800"/>
              <a:ext cx="2115543" cy="5715000"/>
              <a:chOff x="2971799" y="-5871949"/>
              <a:chExt cx="4953000" cy="8686800"/>
            </a:xfrm>
          </p:grpSpPr>
          <p:pic>
            <p:nvPicPr>
              <p:cNvPr id="11" name="Picture 10"/>
              <p:cNvPicPr/>
              <p:nvPr/>
            </p:nvPicPr>
            <p:blipFill rotWithShape="1"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harpenSoften amount="3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374" t="15351" r="58133" b="5357"/>
              <a:stretch/>
            </p:blipFill>
            <p:spPr bwMode="auto">
              <a:xfrm>
                <a:off x="2971799" y="-5871949"/>
                <a:ext cx="4953000" cy="8686800"/>
              </a:xfrm>
              <a:prstGeom prst="rect">
                <a:avLst/>
              </a:prstGeom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  <p:sp>
            <p:nvSpPr>
              <p:cNvPr id="12" name="Rectangle 11"/>
              <p:cNvSpPr/>
              <p:nvPr/>
            </p:nvSpPr>
            <p:spPr>
              <a:xfrm>
                <a:off x="5715000" y="2667000"/>
                <a:ext cx="1676400" cy="14785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12155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3B08C-55EC-4761-A465-488C2B7A60A6}" type="datetime1">
              <a:rPr lang="en-US" smtClean="0"/>
              <a:t>5/18/2022</a:t>
            </a:fld>
            <a:endParaRPr lang="en-US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Topic 15/Physics Department / UCSY</a:t>
            </a:r>
            <a:endParaRPr 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EF3C6-B130-421E-814F-9C07AF5FF370}" type="slidenum">
              <a:rPr lang="en-US" smtClean="0"/>
              <a:pPr/>
              <a:t>8</a:t>
            </a:fld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304800" y="304740"/>
            <a:ext cx="8610600" cy="3995692"/>
            <a:chOff x="304800" y="304740"/>
            <a:chExt cx="8610600" cy="3995692"/>
          </a:xfrm>
        </p:grpSpPr>
        <p:sp>
          <p:nvSpPr>
            <p:cNvPr id="9" name="Rectangle 8"/>
            <p:cNvSpPr/>
            <p:nvPr/>
          </p:nvSpPr>
          <p:spPr>
            <a:xfrm>
              <a:off x="2362200" y="2669216"/>
              <a:ext cx="6114199" cy="16312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en-US" sz="2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are </a:t>
              </a:r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 </a:t>
              </a:r>
              <a:r>
                <a:rPr lang="en-US" sz="2000" dirty="0">
                  <a:solidFill>
                    <a:schemeClr val="accent2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third class </a:t>
              </a:r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of </a:t>
              </a:r>
              <a:r>
                <a:rPr lang="en-US" sz="2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materials </a:t>
              </a:r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and their electrical properties </a:t>
              </a:r>
              <a:r>
                <a:rPr lang="en-US" sz="2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are somewhere </a:t>
              </a:r>
              <a:r>
                <a:rPr lang="en-US" sz="20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between those of insulators and those of </a:t>
              </a:r>
              <a:r>
                <a:rPr lang="en-US" sz="2000" dirty="0" smtClean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conductors</a:t>
              </a:r>
              <a:r>
                <a:rPr lang="en-US" sz="2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and </a:t>
              </a:r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that are widely used in the fabrication of a variety of </a:t>
              </a:r>
              <a:r>
                <a:rPr lang="en-US" sz="2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electronic </a:t>
              </a:r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devices</a:t>
              </a:r>
              <a:r>
                <a:rPr lang="en-US" sz="2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.</a:t>
              </a:r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endPara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just"/>
              <a:r>
                <a:rPr lang="en-US" sz="2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</a:t>
              </a:r>
              <a:r>
                <a:rPr lang="en-US" sz="2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eg</a:t>
              </a:r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- Silicon and germanium</a:t>
              </a:r>
              <a:r>
                <a:rPr lang="en-US" sz="2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  <a:endParaRPr 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4" name="Group 13"/>
            <p:cNvGrpSpPr/>
            <p:nvPr/>
          </p:nvGrpSpPr>
          <p:grpSpPr>
            <a:xfrm>
              <a:off x="304800" y="304740"/>
              <a:ext cx="8610600" cy="3096279"/>
              <a:chOff x="304800" y="304740"/>
              <a:chExt cx="8610600" cy="3096279"/>
            </a:xfrm>
          </p:grpSpPr>
          <p:grpSp>
            <p:nvGrpSpPr>
              <p:cNvPr id="8" name="Group 7"/>
              <p:cNvGrpSpPr/>
              <p:nvPr/>
            </p:nvGrpSpPr>
            <p:grpSpPr>
              <a:xfrm>
                <a:off x="304800" y="304740"/>
                <a:ext cx="8610600" cy="3096279"/>
                <a:chOff x="304800" y="406320"/>
                <a:chExt cx="8610600" cy="4128372"/>
              </a:xfrm>
            </p:grpSpPr>
            <p:sp>
              <p:nvSpPr>
                <p:cNvPr id="2" name="Rectangle 1"/>
                <p:cNvSpPr/>
                <p:nvPr/>
              </p:nvSpPr>
              <p:spPr>
                <a:xfrm>
                  <a:off x="443717" y="406320"/>
                  <a:ext cx="3823483" cy="53348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2000" b="1" u="sng" dirty="0">
                      <a:solidFill>
                        <a:srgbClr val="C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15.1.2 Insulators and Conductors</a:t>
                  </a:r>
                </a:p>
              </p:txBody>
            </p:sp>
            <p:sp>
              <p:nvSpPr>
                <p:cNvPr id="4" name="Rectangle 3"/>
                <p:cNvSpPr/>
                <p:nvPr/>
              </p:nvSpPr>
              <p:spPr>
                <a:xfrm>
                  <a:off x="381000" y="2387520"/>
                  <a:ext cx="7924800" cy="53348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sz="2000" b="1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Insulators  -  </a:t>
                  </a:r>
                </a:p>
              </p:txBody>
            </p:sp>
            <p:grpSp>
              <p:nvGrpSpPr>
                <p:cNvPr id="13" name="Group 12"/>
                <p:cNvGrpSpPr/>
                <p:nvPr/>
              </p:nvGrpSpPr>
              <p:grpSpPr>
                <a:xfrm>
                  <a:off x="381000" y="965032"/>
                  <a:ext cx="8458200" cy="1418521"/>
                  <a:chOff x="381000" y="877164"/>
                  <a:chExt cx="8458200" cy="1418521"/>
                </a:xfrm>
              </p:grpSpPr>
              <p:sp>
                <p:nvSpPr>
                  <p:cNvPr id="3" name="Rectangle 2"/>
                  <p:cNvSpPr/>
                  <p:nvPr/>
                </p:nvSpPr>
                <p:spPr>
                  <a:xfrm>
                    <a:off x="381000" y="941467"/>
                    <a:ext cx="8305800" cy="1354218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en-US" sz="2000" b="1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 Conductors -  </a:t>
                    </a:r>
                    <a:r>
                      <a:rPr lang="en-US" sz="200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electric </a:t>
                    </a:r>
                    <a:r>
                      <a: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charges </a:t>
                    </a:r>
                    <a:r>
                      <a:rPr lang="en-US" sz="200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move freely </a:t>
                    </a:r>
                    <a:r>
                      <a: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in response to an </a:t>
                    </a:r>
                    <a:r>
                      <a:rPr lang="en-US" sz="200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electric force.</a:t>
                    </a:r>
                  </a:p>
                  <a:p>
                    <a:r>
                      <a: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 </a:t>
                    </a:r>
                    <a:r>
                      <a:rPr lang="en-US" sz="200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                        </a:t>
                    </a:r>
                    <a:r>
                      <a: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(copper, aluminum and silver are good conductors)</a:t>
                    </a:r>
                  </a:p>
                  <a:p>
                    <a:endParaRPr lang="en-US" sz="2000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5" name="Rectangle 4"/>
                  <p:cNvSpPr/>
                  <p:nvPr/>
                </p:nvSpPr>
                <p:spPr>
                  <a:xfrm>
                    <a:off x="1524000" y="877164"/>
                    <a:ext cx="7315200" cy="533480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endParaRPr lang="en-US" sz="2000" dirty="0"/>
                  </a:p>
                </p:txBody>
              </p:sp>
            </p:grpSp>
            <p:grpSp>
              <p:nvGrpSpPr>
                <p:cNvPr id="12" name="Group 11"/>
                <p:cNvGrpSpPr/>
                <p:nvPr/>
              </p:nvGrpSpPr>
              <p:grpSpPr>
                <a:xfrm>
                  <a:off x="304800" y="2712436"/>
                  <a:ext cx="8610600" cy="1822256"/>
                  <a:chOff x="304800" y="2329203"/>
                  <a:chExt cx="8610600" cy="1822256"/>
                </a:xfrm>
              </p:grpSpPr>
              <p:sp>
                <p:nvSpPr>
                  <p:cNvPr id="6" name="Rectangle 5"/>
                  <p:cNvSpPr/>
                  <p:nvPr/>
                </p:nvSpPr>
                <p:spPr>
                  <a:xfrm>
                    <a:off x="304800" y="3207611"/>
                    <a:ext cx="8610600" cy="943848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just"/>
                    <a:r>
                      <a:rPr lang="en-US" sz="2000" b="1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  Semiconductors</a:t>
                    </a:r>
                    <a:r>
                      <a:rPr lang="en-US" sz="200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 -</a:t>
                    </a:r>
                  </a:p>
                  <a:p>
                    <a:pPr algn="just"/>
                    <a:r>
                      <a:rPr lang="en-US" sz="200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                                  </a:t>
                    </a:r>
                    <a:endParaRPr lang="en-US" sz="2000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7" name="Rectangle 6"/>
                  <p:cNvSpPr/>
                  <p:nvPr/>
                </p:nvSpPr>
                <p:spPr>
                  <a:xfrm>
                    <a:off x="2971800" y="2329203"/>
                    <a:ext cx="184731" cy="53348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endParaRPr lang="en-US" sz="2000" dirty="0"/>
                  </a:p>
                </p:txBody>
              </p:sp>
            </p:grpSp>
          </p:grpSp>
          <p:sp>
            <p:nvSpPr>
              <p:cNvPr id="10" name="Rectangle 9"/>
              <p:cNvSpPr/>
              <p:nvPr/>
            </p:nvSpPr>
            <p:spPr>
              <a:xfrm>
                <a:off x="1981200" y="1754816"/>
                <a:ext cx="5943600" cy="7078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 </a:t>
                </a:r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material 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or </a:t>
                </a:r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 device 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which </a:t>
                </a:r>
                <a:r>
                  <a:rPr 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does not readily conduct electricity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</p:txBody>
          </p:sp>
        </p:grpSp>
      </p:grpSp>
      <p:sp>
        <p:nvSpPr>
          <p:cNvPr id="11" name="Rectangle 10"/>
          <p:cNvSpPr/>
          <p:nvPr/>
        </p:nvSpPr>
        <p:spPr>
          <a:xfrm>
            <a:off x="3167164" y="2108759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/>
              <a:t>(paper </a:t>
            </a:r>
            <a:r>
              <a:rPr lang="en-US" dirty="0"/>
              <a:t>, plastic , glass ,</a:t>
            </a:r>
            <a:r>
              <a:rPr lang="en-US" dirty="0" smtClean="0"/>
              <a:t>rubber , … etc.)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0027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1ADB9-A8C6-4F1B-8DFA-132F954D6819}" type="datetime1">
              <a:rPr lang="en-US" smtClean="0"/>
              <a:t>5/18/2022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Topic 15/Physics Department / UCSY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EF3C6-B130-421E-814F-9C07AF5FF370}" type="slidenum">
              <a:rPr lang="en-US" smtClean="0"/>
              <a:pPr/>
              <a:t>9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353704" y="504591"/>
            <a:ext cx="8485496" cy="3309231"/>
            <a:chOff x="187656" y="2190750"/>
            <a:chExt cx="8485496" cy="3309231"/>
          </a:xfrm>
        </p:grpSpPr>
        <p:grpSp>
          <p:nvGrpSpPr>
            <p:cNvPr id="6" name="Group 5"/>
            <p:cNvGrpSpPr/>
            <p:nvPr/>
          </p:nvGrpSpPr>
          <p:grpSpPr>
            <a:xfrm>
              <a:off x="187656" y="2581509"/>
              <a:ext cx="8485496" cy="2918472"/>
              <a:chOff x="187656" y="1904407"/>
              <a:chExt cx="8485496" cy="3891295"/>
            </a:xfrm>
          </p:grpSpPr>
          <p:sp>
            <p:nvSpPr>
              <p:cNvPr id="9" name="Rectangle 8"/>
              <p:cNvSpPr/>
              <p:nvPr/>
            </p:nvSpPr>
            <p:spPr>
              <a:xfrm>
                <a:off x="228600" y="1904407"/>
                <a:ext cx="8368352" cy="176458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 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suspended object </a:t>
                </a:r>
                <a:r>
                  <a:rPr lang="en-US" sz="2000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en-US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is attracted to </a:t>
                </a:r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 neutral 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wall. It’s also attracted to </a:t>
                </a:r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 positively - charged 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object </a:t>
                </a:r>
                <a:r>
                  <a:rPr lang="en-US" sz="2000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</a:t>
                </a:r>
                <a:r>
                  <a:rPr lang="en-US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Which of the following </a:t>
                </a:r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is </a:t>
                </a:r>
                <a:r>
                  <a:rPr lang="en-US" sz="20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true</a:t>
                </a:r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about object </a:t>
                </a:r>
                <a:r>
                  <a:rPr lang="en-US" sz="2000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? </a:t>
                </a:r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(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a) It </a:t>
                </a:r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is uncharged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(b) </a:t>
                </a:r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It has 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 negative charge. (c) It has a </a:t>
                </a:r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positive charge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(d) It may </a:t>
                </a:r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be either 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charged or uncharged.</a:t>
                </a:r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87656" y="4441485"/>
                <a:ext cx="8485496" cy="135421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Object 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 must have a net charge because two neutral </a:t>
                </a:r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objects do 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not attract each </a:t>
                </a:r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other. Since 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object A is attracted to </a:t>
                </a:r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positively-charged object 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B, the net charge on A must be negative.</a:t>
                </a:r>
              </a:p>
            </p:txBody>
          </p:sp>
        </p:grpSp>
        <p:sp>
          <p:nvSpPr>
            <p:cNvPr id="7" name="Rectangle 6"/>
            <p:cNvSpPr/>
            <p:nvPr/>
          </p:nvSpPr>
          <p:spPr>
            <a:xfrm>
              <a:off x="204001" y="2190750"/>
              <a:ext cx="2105063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b="1" u="sng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Quick Quiz - 15.1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194481" y="4105509"/>
              <a:ext cx="1547411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Answer - (b)</a:t>
              </a:r>
              <a:endParaRPr 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58720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low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  <a:scene3d>
            <a:camera prst="orthographicFront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6745140</TotalTime>
  <Words>1161</Words>
  <Application>Microsoft Office PowerPoint</Application>
  <PresentationFormat>On-screen Show (16:9)</PresentationFormat>
  <Paragraphs>211</Paragraphs>
  <Slides>25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Calibri</vt:lpstr>
      <vt:lpstr>Cambria Math</vt:lpstr>
      <vt:lpstr>Constantia</vt:lpstr>
      <vt:lpstr>Times New Roman</vt:lpstr>
      <vt:lpstr>Wingdings</vt:lpstr>
      <vt:lpstr>Wingdings 2</vt:lpstr>
      <vt:lpstr>Flow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Topic 15Electric Forces and Fields</dc:title>
  <dc:creator>Moe Sandar Aung</dc:creator>
  <cp:lastModifiedBy>Phy</cp:lastModifiedBy>
  <cp:revision>226</cp:revision>
  <cp:lastPrinted>2022-05-18T06:32:49Z</cp:lastPrinted>
  <dcterms:created xsi:type="dcterms:W3CDTF">2021-10-22T02:52:36Z</dcterms:created>
  <dcterms:modified xsi:type="dcterms:W3CDTF">2022-05-18T07:05:53Z</dcterms:modified>
</cp:coreProperties>
</file>